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1" r:id="rId6"/>
    <p:sldId id="260" r:id="rId7"/>
    <p:sldId id="263" r:id="rId8"/>
    <p:sldId id="262" r:id="rId9"/>
    <p:sldId id="266" r:id="rId10"/>
    <p:sldId id="265" r:id="rId11"/>
    <p:sldId id="264"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3609" autoAdjust="0"/>
  </p:normalViewPr>
  <p:slideViewPr>
    <p:cSldViewPr snapToGrid="0" snapToObjects="1">
      <p:cViewPr varScale="1">
        <p:scale>
          <a:sx n="84" d="100"/>
          <a:sy n="84" d="100"/>
        </p:scale>
        <p:origin x="7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70DF96-CDC5-4ECF-AC0D-0DE0C301E01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4DCB9EDF-7685-4EE0-BAD9-993D3B15E8B2}">
      <dgm:prSet phldrT="[Text]"/>
      <dgm:spPr/>
      <dgm:t>
        <a:bodyPr/>
        <a:lstStyle/>
        <a:p>
          <a:r>
            <a:rPr lang="en-GB" dirty="0" smtClean="0"/>
            <a:t>Actual Cost</a:t>
          </a:r>
          <a:endParaRPr lang="en-GB" dirty="0"/>
        </a:p>
      </dgm:t>
    </dgm:pt>
    <dgm:pt modelId="{D8B18267-66EB-42EA-ACD2-84E44556E1DF}" type="parTrans" cxnId="{D3F5DE42-596D-4E7C-BA40-8CB9138C58EB}">
      <dgm:prSet/>
      <dgm:spPr/>
      <dgm:t>
        <a:bodyPr/>
        <a:lstStyle/>
        <a:p>
          <a:endParaRPr lang="en-GB"/>
        </a:p>
      </dgm:t>
    </dgm:pt>
    <dgm:pt modelId="{8EF71E6D-88D1-4B4D-B697-5F9E07AC3150}" type="sibTrans" cxnId="{D3F5DE42-596D-4E7C-BA40-8CB9138C58EB}">
      <dgm:prSet/>
      <dgm:spPr/>
      <dgm:t>
        <a:bodyPr/>
        <a:lstStyle/>
        <a:p>
          <a:endParaRPr lang="en-GB"/>
        </a:p>
      </dgm:t>
    </dgm:pt>
    <dgm:pt modelId="{8A8ADB80-DBC1-4D67-BCC4-7082DA25A0EB}">
      <dgm:prSet phldrT="[Text]"/>
      <dgm:spPr/>
      <dgm:t>
        <a:bodyPr/>
        <a:lstStyle/>
        <a:p>
          <a:r>
            <a:rPr lang="en-GB" dirty="0" smtClean="0"/>
            <a:t>Annexes</a:t>
          </a:r>
          <a:endParaRPr lang="en-GB" dirty="0"/>
        </a:p>
      </dgm:t>
    </dgm:pt>
    <dgm:pt modelId="{D3166759-0813-4420-9450-51FC3BFA58B3}" type="parTrans" cxnId="{89EAE3D6-6F06-4A26-A9C5-7D1C7BCDCFB7}">
      <dgm:prSet/>
      <dgm:spPr/>
      <dgm:t>
        <a:bodyPr/>
        <a:lstStyle/>
        <a:p>
          <a:endParaRPr lang="en-GB"/>
        </a:p>
      </dgm:t>
    </dgm:pt>
    <dgm:pt modelId="{2100F0AE-8CEC-43E8-B513-2885EC42B750}" type="sibTrans" cxnId="{89EAE3D6-6F06-4A26-A9C5-7D1C7BCDCFB7}">
      <dgm:prSet/>
      <dgm:spPr/>
      <dgm:t>
        <a:bodyPr/>
        <a:lstStyle/>
        <a:p>
          <a:endParaRPr lang="en-GB"/>
        </a:p>
      </dgm:t>
    </dgm:pt>
    <dgm:pt modelId="{3461DA27-4358-4022-A461-0F34DE61E0CE}">
      <dgm:prSet phldrT="[Text]"/>
      <dgm:spPr/>
      <dgm:t>
        <a:bodyPr/>
        <a:lstStyle/>
        <a:p>
          <a:r>
            <a:rPr lang="en-GB" dirty="0" smtClean="0"/>
            <a:t>Defrayal</a:t>
          </a:r>
          <a:endParaRPr lang="en-GB" dirty="0"/>
        </a:p>
      </dgm:t>
    </dgm:pt>
    <dgm:pt modelId="{AD131958-6ACA-40FC-9AE8-79423B0E9393}" type="parTrans" cxnId="{A48E386C-849F-4A07-9AEB-E7CF4F46535F}">
      <dgm:prSet/>
      <dgm:spPr/>
      <dgm:t>
        <a:bodyPr/>
        <a:lstStyle/>
        <a:p>
          <a:endParaRPr lang="en-GB"/>
        </a:p>
      </dgm:t>
    </dgm:pt>
    <dgm:pt modelId="{F87C2F30-F026-4FAE-AA10-DC848253AFFF}" type="sibTrans" cxnId="{A48E386C-849F-4A07-9AEB-E7CF4F46535F}">
      <dgm:prSet/>
      <dgm:spPr/>
      <dgm:t>
        <a:bodyPr/>
        <a:lstStyle/>
        <a:p>
          <a:endParaRPr lang="en-GB"/>
        </a:p>
      </dgm:t>
    </dgm:pt>
    <dgm:pt modelId="{663B5A06-3486-480D-9376-B7B3A69B9DE0}">
      <dgm:prSet phldrT="[Text]"/>
      <dgm:spPr/>
      <dgm:t>
        <a:bodyPr/>
        <a:lstStyle/>
        <a:p>
          <a:r>
            <a:rPr lang="en-GB" dirty="0" smtClean="0"/>
            <a:t>Direct/Indirect Costs</a:t>
          </a:r>
          <a:endParaRPr lang="en-GB" dirty="0"/>
        </a:p>
      </dgm:t>
    </dgm:pt>
    <dgm:pt modelId="{17AC9EB3-A89F-401E-8441-F16A963A561E}" type="parTrans" cxnId="{7D202BC5-1CE7-4537-96DD-B3F31C0BF15E}">
      <dgm:prSet/>
      <dgm:spPr/>
      <dgm:t>
        <a:bodyPr/>
        <a:lstStyle/>
        <a:p>
          <a:endParaRPr lang="en-GB"/>
        </a:p>
      </dgm:t>
    </dgm:pt>
    <dgm:pt modelId="{3B29E746-AA58-45D5-BAA5-43563265FFEF}" type="sibTrans" cxnId="{7D202BC5-1CE7-4537-96DD-B3F31C0BF15E}">
      <dgm:prSet/>
      <dgm:spPr/>
      <dgm:t>
        <a:bodyPr/>
        <a:lstStyle/>
        <a:p>
          <a:endParaRPr lang="en-GB"/>
        </a:p>
      </dgm:t>
    </dgm:pt>
    <dgm:pt modelId="{6204419F-12FB-419A-A3AE-4E64C79A7C11}">
      <dgm:prSet phldrT="[Text]"/>
      <dgm:spPr/>
      <dgm:t>
        <a:bodyPr/>
        <a:lstStyle/>
        <a:p>
          <a:r>
            <a:rPr lang="en-GB" dirty="0" smtClean="0"/>
            <a:t>Lead Partner Responsibilities</a:t>
          </a:r>
          <a:endParaRPr lang="en-GB" dirty="0"/>
        </a:p>
      </dgm:t>
    </dgm:pt>
    <dgm:pt modelId="{D5125530-4B36-4D62-BDC9-1C66440663D1}" type="parTrans" cxnId="{9B733311-E53A-41E1-8F20-60FF9545D8FB}">
      <dgm:prSet/>
      <dgm:spPr/>
      <dgm:t>
        <a:bodyPr/>
        <a:lstStyle/>
        <a:p>
          <a:endParaRPr lang="en-GB"/>
        </a:p>
      </dgm:t>
    </dgm:pt>
    <dgm:pt modelId="{337FED5A-8CB6-41FB-AAB0-BDA67506F2AB}" type="sibTrans" cxnId="{9B733311-E53A-41E1-8F20-60FF9545D8FB}">
      <dgm:prSet/>
      <dgm:spPr/>
      <dgm:t>
        <a:bodyPr/>
        <a:lstStyle/>
        <a:p>
          <a:endParaRPr lang="en-GB"/>
        </a:p>
      </dgm:t>
    </dgm:pt>
    <dgm:pt modelId="{2ABB5812-A575-440C-9F01-FD884A9EA439}" type="pres">
      <dgm:prSet presAssocID="{A370DF96-CDC5-4ECF-AC0D-0DE0C301E01E}" presName="Name0" presStyleCnt="0">
        <dgm:presLayoutVars>
          <dgm:chMax val="1"/>
          <dgm:dir/>
          <dgm:animLvl val="ctr"/>
          <dgm:resizeHandles val="exact"/>
        </dgm:presLayoutVars>
      </dgm:prSet>
      <dgm:spPr/>
      <dgm:t>
        <a:bodyPr/>
        <a:lstStyle/>
        <a:p>
          <a:endParaRPr lang="en-GB"/>
        </a:p>
      </dgm:t>
    </dgm:pt>
    <dgm:pt modelId="{F5BB966A-9A18-4807-A5A3-811512AF3716}" type="pres">
      <dgm:prSet presAssocID="{4DCB9EDF-7685-4EE0-BAD9-993D3B15E8B2}" presName="centerShape" presStyleLbl="node0" presStyleIdx="0" presStyleCnt="1" custLinFactNeighborX="-289" custLinFactNeighborY="-1157"/>
      <dgm:spPr/>
      <dgm:t>
        <a:bodyPr/>
        <a:lstStyle/>
        <a:p>
          <a:endParaRPr lang="en-GB"/>
        </a:p>
      </dgm:t>
    </dgm:pt>
    <dgm:pt modelId="{7D8102C1-68D3-44DE-83BF-C618D9FCDBE8}" type="pres">
      <dgm:prSet presAssocID="{8A8ADB80-DBC1-4D67-BCC4-7082DA25A0EB}" presName="node" presStyleLbl="node1" presStyleIdx="0" presStyleCnt="4">
        <dgm:presLayoutVars>
          <dgm:bulletEnabled val="1"/>
        </dgm:presLayoutVars>
      </dgm:prSet>
      <dgm:spPr/>
      <dgm:t>
        <a:bodyPr/>
        <a:lstStyle/>
        <a:p>
          <a:endParaRPr lang="en-GB"/>
        </a:p>
      </dgm:t>
    </dgm:pt>
    <dgm:pt modelId="{CB1EB7C4-A98E-4567-8B50-77EBFEACD634}" type="pres">
      <dgm:prSet presAssocID="{8A8ADB80-DBC1-4D67-BCC4-7082DA25A0EB}" presName="dummy" presStyleCnt="0"/>
      <dgm:spPr/>
    </dgm:pt>
    <dgm:pt modelId="{06D298B7-735A-4BC0-95C9-97EFD3D8F5BF}" type="pres">
      <dgm:prSet presAssocID="{2100F0AE-8CEC-43E8-B513-2885EC42B750}" presName="sibTrans" presStyleLbl="sibTrans2D1" presStyleIdx="0" presStyleCnt="4"/>
      <dgm:spPr/>
      <dgm:t>
        <a:bodyPr/>
        <a:lstStyle/>
        <a:p>
          <a:endParaRPr lang="en-GB"/>
        </a:p>
      </dgm:t>
    </dgm:pt>
    <dgm:pt modelId="{F5F8C3FF-9955-4AF1-96F3-698A68746293}" type="pres">
      <dgm:prSet presAssocID="{3461DA27-4358-4022-A461-0F34DE61E0CE}" presName="node" presStyleLbl="node1" presStyleIdx="1" presStyleCnt="4">
        <dgm:presLayoutVars>
          <dgm:bulletEnabled val="1"/>
        </dgm:presLayoutVars>
      </dgm:prSet>
      <dgm:spPr/>
      <dgm:t>
        <a:bodyPr/>
        <a:lstStyle/>
        <a:p>
          <a:endParaRPr lang="en-GB"/>
        </a:p>
      </dgm:t>
    </dgm:pt>
    <dgm:pt modelId="{D069A304-8119-4185-8E1B-7EBBE7EF84DB}" type="pres">
      <dgm:prSet presAssocID="{3461DA27-4358-4022-A461-0F34DE61E0CE}" presName="dummy" presStyleCnt="0"/>
      <dgm:spPr/>
    </dgm:pt>
    <dgm:pt modelId="{09D6748E-9AB9-417C-BC38-A07A03222C05}" type="pres">
      <dgm:prSet presAssocID="{F87C2F30-F026-4FAE-AA10-DC848253AFFF}" presName="sibTrans" presStyleLbl="sibTrans2D1" presStyleIdx="1" presStyleCnt="4"/>
      <dgm:spPr/>
      <dgm:t>
        <a:bodyPr/>
        <a:lstStyle/>
        <a:p>
          <a:endParaRPr lang="en-GB"/>
        </a:p>
      </dgm:t>
    </dgm:pt>
    <dgm:pt modelId="{87448FFA-0DDB-4A0D-868C-0A744BE462FE}" type="pres">
      <dgm:prSet presAssocID="{663B5A06-3486-480D-9376-B7B3A69B9DE0}" presName="node" presStyleLbl="node1" presStyleIdx="2" presStyleCnt="4">
        <dgm:presLayoutVars>
          <dgm:bulletEnabled val="1"/>
        </dgm:presLayoutVars>
      </dgm:prSet>
      <dgm:spPr/>
      <dgm:t>
        <a:bodyPr/>
        <a:lstStyle/>
        <a:p>
          <a:endParaRPr lang="en-GB"/>
        </a:p>
      </dgm:t>
    </dgm:pt>
    <dgm:pt modelId="{E0E677F6-3308-4CDF-8A08-E26BC82531E8}" type="pres">
      <dgm:prSet presAssocID="{663B5A06-3486-480D-9376-B7B3A69B9DE0}" presName="dummy" presStyleCnt="0"/>
      <dgm:spPr/>
    </dgm:pt>
    <dgm:pt modelId="{D41AE2F8-2B45-4DF4-B407-85647E692C4E}" type="pres">
      <dgm:prSet presAssocID="{3B29E746-AA58-45D5-BAA5-43563265FFEF}" presName="sibTrans" presStyleLbl="sibTrans2D1" presStyleIdx="2" presStyleCnt="4"/>
      <dgm:spPr/>
      <dgm:t>
        <a:bodyPr/>
        <a:lstStyle/>
        <a:p>
          <a:endParaRPr lang="en-GB"/>
        </a:p>
      </dgm:t>
    </dgm:pt>
    <dgm:pt modelId="{90E60034-0CE0-4FF4-AEF4-977EF38190ED}" type="pres">
      <dgm:prSet presAssocID="{6204419F-12FB-419A-A3AE-4E64C79A7C11}" presName="node" presStyleLbl="node1" presStyleIdx="3" presStyleCnt="4">
        <dgm:presLayoutVars>
          <dgm:bulletEnabled val="1"/>
        </dgm:presLayoutVars>
      </dgm:prSet>
      <dgm:spPr/>
      <dgm:t>
        <a:bodyPr/>
        <a:lstStyle/>
        <a:p>
          <a:endParaRPr lang="en-GB"/>
        </a:p>
      </dgm:t>
    </dgm:pt>
    <dgm:pt modelId="{A5F61274-CD7C-4E44-B931-C5363AFEA955}" type="pres">
      <dgm:prSet presAssocID="{6204419F-12FB-419A-A3AE-4E64C79A7C11}" presName="dummy" presStyleCnt="0"/>
      <dgm:spPr/>
    </dgm:pt>
    <dgm:pt modelId="{F1671B0B-D97F-44E5-B284-F4220ED1A6E6}" type="pres">
      <dgm:prSet presAssocID="{337FED5A-8CB6-41FB-AAB0-BDA67506F2AB}" presName="sibTrans" presStyleLbl="sibTrans2D1" presStyleIdx="3" presStyleCnt="4"/>
      <dgm:spPr/>
      <dgm:t>
        <a:bodyPr/>
        <a:lstStyle/>
        <a:p>
          <a:endParaRPr lang="en-GB"/>
        </a:p>
      </dgm:t>
    </dgm:pt>
  </dgm:ptLst>
  <dgm:cxnLst>
    <dgm:cxn modelId="{D7EC802C-CE80-4B83-84EB-00D37BDC3BCD}" type="presOf" srcId="{663B5A06-3486-480D-9376-B7B3A69B9DE0}" destId="{87448FFA-0DDB-4A0D-868C-0A744BE462FE}" srcOrd="0" destOrd="0" presId="urn:microsoft.com/office/officeart/2005/8/layout/radial6"/>
    <dgm:cxn modelId="{E4675E63-B092-4E3D-A907-BCC11AD5E50E}" type="presOf" srcId="{2100F0AE-8CEC-43E8-B513-2885EC42B750}" destId="{06D298B7-735A-4BC0-95C9-97EFD3D8F5BF}" srcOrd="0" destOrd="0" presId="urn:microsoft.com/office/officeart/2005/8/layout/radial6"/>
    <dgm:cxn modelId="{6AC7688D-54AB-4002-8E43-AC8F7BC3B3CF}" type="presOf" srcId="{4DCB9EDF-7685-4EE0-BAD9-993D3B15E8B2}" destId="{F5BB966A-9A18-4807-A5A3-811512AF3716}" srcOrd="0" destOrd="0" presId="urn:microsoft.com/office/officeart/2005/8/layout/radial6"/>
    <dgm:cxn modelId="{7D202BC5-1CE7-4537-96DD-B3F31C0BF15E}" srcId="{4DCB9EDF-7685-4EE0-BAD9-993D3B15E8B2}" destId="{663B5A06-3486-480D-9376-B7B3A69B9DE0}" srcOrd="2" destOrd="0" parTransId="{17AC9EB3-A89F-401E-8441-F16A963A561E}" sibTransId="{3B29E746-AA58-45D5-BAA5-43563265FFEF}"/>
    <dgm:cxn modelId="{5EEE9E87-CCA9-4161-A718-0725A4C03F57}" type="presOf" srcId="{F87C2F30-F026-4FAE-AA10-DC848253AFFF}" destId="{09D6748E-9AB9-417C-BC38-A07A03222C05}" srcOrd="0" destOrd="0" presId="urn:microsoft.com/office/officeart/2005/8/layout/radial6"/>
    <dgm:cxn modelId="{A48E386C-849F-4A07-9AEB-E7CF4F46535F}" srcId="{4DCB9EDF-7685-4EE0-BAD9-993D3B15E8B2}" destId="{3461DA27-4358-4022-A461-0F34DE61E0CE}" srcOrd="1" destOrd="0" parTransId="{AD131958-6ACA-40FC-9AE8-79423B0E9393}" sibTransId="{F87C2F30-F026-4FAE-AA10-DC848253AFFF}"/>
    <dgm:cxn modelId="{C2A0A46A-9EB7-4649-ABB8-402944874C89}" type="presOf" srcId="{A370DF96-CDC5-4ECF-AC0D-0DE0C301E01E}" destId="{2ABB5812-A575-440C-9F01-FD884A9EA439}" srcOrd="0" destOrd="0" presId="urn:microsoft.com/office/officeart/2005/8/layout/radial6"/>
    <dgm:cxn modelId="{89EAE3D6-6F06-4A26-A9C5-7D1C7BCDCFB7}" srcId="{4DCB9EDF-7685-4EE0-BAD9-993D3B15E8B2}" destId="{8A8ADB80-DBC1-4D67-BCC4-7082DA25A0EB}" srcOrd="0" destOrd="0" parTransId="{D3166759-0813-4420-9450-51FC3BFA58B3}" sibTransId="{2100F0AE-8CEC-43E8-B513-2885EC42B750}"/>
    <dgm:cxn modelId="{D3F5DE42-596D-4E7C-BA40-8CB9138C58EB}" srcId="{A370DF96-CDC5-4ECF-AC0D-0DE0C301E01E}" destId="{4DCB9EDF-7685-4EE0-BAD9-993D3B15E8B2}" srcOrd="0" destOrd="0" parTransId="{D8B18267-66EB-42EA-ACD2-84E44556E1DF}" sibTransId="{8EF71E6D-88D1-4B4D-B697-5F9E07AC3150}"/>
    <dgm:cxn modelId="{A1849490-EC1C-4D02-8869-4B5B9D106930}" type="presOf" srcId="{337FED5A-8CB6-41FB-AAB0-BDA67506F2AB}" destId="{F1671B0B-D97F-44E5-B284-F4220ED1A6E6}" srcOrd="0" destOrd="0" presId="urn:microsoft.com/office/officeart/2005/8/layout/radial6"/>
    <dgm:cxn modelId="{23AC3D07-2507-4EDE-89A7-04DB4BE9AA83}" type="presOf" srcId="{3B29E746-AA58-45D5-BAA5-43563265FFEF}" destId="{D41AE2F8-2B45-4DF4-B407-85647E692C4E}" srcOrd="0" destOrd="0" presId="urn:microsoft.com/office/officeart/2005/8/layout/radial6"/>
    <dgm:cxn modelId="{1DBE6968-5B0A-4ACB-9C2F-B84464D09686}" type="presOf" srcId="{6204419F-12FB-419A-A3AE-4E64C79A7C11}" destId="{90E60034-0CE0-4FF4-AEF4-977EF38190ED}" srcOrd="0" destOrd="0" presId="urn:microsoft.com/office/officeart/2005/8/layout/radial6"/>
    <dgm:cxn modelId="{AD485DC8-3511-4A55-A086-1CFF19C88C77}" type="presOf" srcId="{3461DA27-4358-4022-A461-0F34DE61E0CE}" destId="{F5F8C3FF-9955-4AF1-96F3-698A68746293}" srcOrd="0" destOrd="0" presId="urn:microsoft.com/office/officeart/2005/8/layout/radial6"/>
    <dgm:cxn modelId="{9B733311-E53A-41E1-8F20-60FF9545D8FB}" srcId="{4DCB9EDF-7685-4EE0-BAD9-993D3B15E8B2}" destId="{6204419F-12FB-419A-A3AE-4E64C79A7C11}" srcOrd="3" destOrd="0" parTransId="{D5125530-4B36-4D62-BDC9-1C66440663D1}" sibTransId="{337FED5A-8CB6-41FB-AAB0-BDA67506F2AB}"/>
    <dgm:cxn modelId="{7EEAAEA1-2EE7-4CF3-A83E-8EE11D9F8C5D}" type="presOf" srcId="{8A8ADB80-DBC1-4D67-BCC4-7082DA25A0EB}" destId="{7D8102C1-68D3-44DE-83BF-C618D9FCDBE8}" srcOrd="0" destOrd="0" presId="urn:microsoft.com/office/officeart/2005/8/layout/radial6"/>
    <dgm:cxn modelId="{34244355-64BE-4EFA-896C-74A20D7F2519}" type="presParOf" srcId="{2ABB5812-A575-440C-9F01-FD884A9EA439}" destId="{F5BB966A-9A18-4807-A5A3-811512AF3716}" srcOrd="0" destOrd="0" presId="urn:microsoft.com/office/officeart/2005/8/layout/radial6"/>
    <dgm:cxn modelId="{6DB81829-933E-4035-A8F8-0F0D2A406D4B}" type="presParOf" srcId="{2ABB5812-A575-440C-9F01-FD884A9EA439}" destId="{7D8102C1-68D3-44DE-83BF-C618D9FCDBE8}" srcOrd="1" destOrd="0" presId="urn:microsoft.com/office/officeart/2005/8/layout/radial6"/>
    <dgm:cxn modelId="{B1CFA0C8-DEFA-4EB7-A0B7-4EF9B9E76FAE}" type="presParOf" srcId="{2ABB5812-A575-440C-9F01-FD884A9EA439}" destId="{CB1EB7C4-A98E-4567-8B50-77EBFEACD634}" srcOrd="2" destOrd="0" presId="urn:microsoft.com/office/officeart/2005/8/layout/radial6"/>
    <dgm:cxn modelId="{0A580102-BF2F-4E2D-8F90-53E9208E7436}" type="presParOf" srcId="{2ABB5812-A575-440C-9F01-FD884A9EA439}" destId="{06D298B7-735A-4BC0-95C9-97EFD3D8F5BF}" srcOrd="3" destOrd="0" presId="urn:microsoft.com/office/officeart/2005/8/layout/radial6"/>
    <dgm:cxn modelId="{5598761B-FAC2-4003-B4EF-C412F9140FE8}" type="presParOf" srcId="{2ABB5812-A575-440C-9F01-FD884A9EA439}" destId="{F5F8C3FF-9955-4AF1-96F3-698A68746293}" srcOrd="4" destOrd="0" presId="urn:microsoft.com/office/officeart/2005/8/layout/radial6"/>
    <dgm:cxn modelId="{CDDBE5F0-7844-470D-8026-5636FA6472B1}" type="presParOf" srcId="{2ABB5812-A575-440C-9F01-FD884A9EA439}" destId="{D069A304-8119-4185-8E1B-7EBBE7EF84DB}" srcOrd="5" destOrd="0" presId="urn:microsoft.com/office/officeart/2005/8/layout/radial6"/>
    <dgm:cxn modelId="{037048CD-408B-4EC3-902A-10AEDF70C306}" type="presParOf" srcId="{2ABB5812-A575-440C-9F01-FD884A9EA439}" destId="{09D6748E-9AB9-417C-BC38-A07A03222C05}" srcOrd="6" destOrd="0" presId="urn:microsoft.com/office/officeart/2005/8/layout/radial6"/>
    <dgm:cxn modelId="{9BBE4D38-4A38-4B50-837E-794AB2D537C1}" type="presParOf" srcId="{2ABB5812-A575-440C-9F01-FD884A9EA439}" destId="{87448FFA-0DDB-4A0D-868C-0A744BE462FE}" srcOrd="7" destOrd="0" presId="urn:microsoft.com/office/officeart/2005/8/layout/radial6"/>
    <dgm:cxn modelId="{AC7521BE-A4A3-4D66-8B63-C17FC11F0AE1}" type="presParOf" srcId="{2ABB5812-A575-440C-9F01-FD884A9EA439}" destId="{E0E677F6-3308-4CDF-8A08-E26BC82531E8}" srcOrd="8" destOrd="0" presId="urn:microsoft.com/office/officeart/2005/8/layout/radial6"/>
    <dgm:cxn modelId="{EF97AE18-E080-419D-B235-EEA771C8FEC7}" type="presParOf" srcId="{2ABB5812-A575-440C-9F01-FD884A9EA439}" destId="{D41AE2F8-2B45-4DF4-B407-85647E692C4E}" srcOrd="9" destOrd="0" presId="urn:microsoft.com/office/officeart/2005/8/layout/radial6"/>
    <dgm:cxn modelId="{CCC483B3-083F-432B-9AFB-CF8EAEDECDF3}" type="presParOf" srcId="{2ABB5812-A575-440C-9F01-FD884A9EA439}" destId="{90E60034-0CE0-4FF4-AEF4-977EF38190ED}" srcOrd="10" destOrd="0" presId="urn:microsoft.com/office/officeart/2005/8/layout/radial6"/>
    <dgm:cxn modelId="{751D1FF0-CED8-4A15-ACC6-75A67F7366F2}" type="presParOf" srcId="{2ABB5812-A575-440C-9F01-FD884A9EA439}" destId="{A5F61274-CD7C-4E44-B931-C5363AFEA955}" srcOrd="11" destOrd="0" presId="urn:microsoft.com/office/officeart/2005/8/layout/radial6"/>
    <dgm:cxn modelId="{0FFF7F2C-4F0C-4226-81C5-C031369076F8}" type="presParOf" srcId="{2ABB5812-A575-440C-9F01-FD884A9EA439}" destId="{F1671B0B-D97F-44E5-B284-F4220ED1A6E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B11F4-4F26-4612-964F-2973B3E551BA}" type="datetimeFigureOut">
              <a:rPr lang="en-GB" smtClean="0"/>
              <a:t>10/07/2017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FE34BA-5CAB-4CF4-B009-754F9D987F73}" type="slidenum">
              <a:rPr lang="en-GB" smtClean="0"/>
              <a:t>‹#›</a:t>
            </a:fld>
            <a:endParaRPr lang="en-GB"/>
          </a:p>
        </p:txBody>
      </p:sp>
    </p:spTree>
    <p:extLst>
      <p:ext uri="{BB962C8B-B14F-4D97-AF65-F5344CB8AC3E}">
        <p14:creationId xmlns:p14="http://schemas.microsoft.com/office/powerpoint/2010/main" val="3663106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Hello my</a:t>
            </a:r>
            <a:r>
              <a:rPr lang="en-GB" baseline="0" dirty="0" smtClean="0"/>
              <a:t> name is Catherine Pritchard, one of the funding officers who works on BBO - I am here today to talk about the financial side of your claim.</a:t>
            </a:r>
          </a:p>
          <a:p>
            <a:endParaRPr lang="en-GB" baseline="0" dirty="0" smtClean="0"/>
          </a:p>
          <a:p>
            <a:r>
              <a:rPr lang="en-GB" baseline="0" dirty="0" smtClean="0"/>
              <a:t>Most of you will have already submitted a claim or will be starting to pull your evidence together to submit one.  I can’t </a:t>
            </a:r>
            <a:r>
              <a:rPr lang="en-GB" b="1" baseline="0" dirty="0" smtClean="0"/>
              <a:t>stress the importance </a:t>
            </a:r>
            <a:r>
              <a:rPr lang="en-GB" baseline="0" dirty="0" smtClean="0"/>
              <a:t>of ensuring that your claim meets the specific requirements that EU funding brings. Failure to comply with these requirements could have </a:t>
            </a:r>
            <a:r>
              <a:rPr lang="en-GB" b="1" baseline="0" dirty="0" smtClean="0"/>
              <a:t>serious financial repercussions </a:t>
            </a:r>
            <a:r>
              <a:rPr lang="en-GB" baseline="0" dirty="0" smtClean="0"/>
              <a:t>for you and your partners.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You may think we are being pedantic at times and yes I agree, but ESF funding is pedantic and we want to </a:t>
            </a:r>
            <a:r>
              <a:rPr lang="en-GB" b="1" baseline="0" dirty="0" smtClean="0"/>
              <a:t>ensure, risk of clawback, to you and to us is reduced</a:t>
            </a:r>
            <a:r>
              <a:rPr lang="en-GB" baseline="0" dirty="0" smtClean="0"/>
              <a:t>.   I don’t like having to go back to people for more and more information, but honestly, and it is in your best interest.  Your claim will be open to </a:t>
            </a:r>
            <a:r>
              <a:rPr lang="en-GB" b="1" baseline="0" dirty="0" smtClean="0"/>
              <a:t>scrutiny</a:t>
            </a:r>
            <a:r>
              <a:rPr lang="en-GB" baseline="0" dirty="0" smtClean="0"/>
              <a:t> not only from us, the DWP and the European Commission but also from a range of other agencies which are listed within the terms and conditions of your grant (T&amp;C 6.9).</a:t>
            </a:r>
          </a:p>
          <a:p>
            <a:endParaRPr lang="en-GB" baseline="0" dirty="0" smtClean="0"/>
          </a:p>
          <a:p>
            <a:r>
              <a:rPr lang="en-GB" baseline="0" dirty="0" smtClean="0"/>
              <a:t>We have now reviewed, up to 3 claims for some grant holders therefore  a picture is emerging of the </a:t>
            </a:r>
            <a:r>
              <a:rPr lang="en-GB" b="1" baseline="0" dirty="0" smtClean="0"/>
              <a:t>common challenges and frustrations</a:t>
            </a:r>
            <a:r>
              <a:rPr lang="en-GB" baseline="0" dirty="0" smtClean="0"/>
              <a:t>.  By sharing these with you we and supporting you to </a:t>
            </a:r>
            <a:r>
              <a:rPr lang="en-GB" b="1" baseline="0" dirty="0" smtClean="0"/>
              <a:t>learn from each other </a:t>
            </a:r>
            <a:r>
              <a:rPr lang="en-GB" baseline="0" dirty="0" smtClean="0"/>
              <a:t>hope to minimise the risk of them occurring again in the future. </a:t>
            </a:r>
          </a:p>
          <a:p>
            <a:endParaRPr lang="en-GB" baseline="0" dirty="0" smtClean="0"/>
          </a:p>
          <a:p>
            <a:r>
              <a:rPr lang="en-GB" baseline="0" dirty="0" smtClean="0"/>
              <a:t>We have already circulated </a:t>
            </a:r>
            <a:r>
              <a:rPr lang="en-GB" b="1" baseline="0" dirty="0" smtClean="0"/>
              <a:t>lessons learned </a:t>
            </a:r>
            <a:r>
              <a:rPr lang="en-GB" baseline="0" dirty="0" smtClean="0"/>
              <a:t>from the previous claim period, and there are </a:t>
            </a:r>
            <a:r>
              <a:rPr lang="en-GB" b="1" baseline="0" dirty="0" smtClean="0"/>
              <a:t>webinars </a:t>
            </a:r>
            <a:r>
              <a:rPr lang="en-GB" baseline="0" dirty="0" smtClean="0"/>
              <a:t>compiled by our support contractors available on how to pull together a compliant claim. Please if you haven’t already, review this material and even if you have, it would do no harm to revisit it.   I’m  not going to repeat everything contained within these today - instead I would like to </a:t>
            </a:r>
            <a:r>
              <a:rPr lang="en-GB" b="1" baseline="0" dirty="0" smtClean="0"/>
              <a:t>focus on what we have found to be the four most common issues</a:t>
            </a:r>
            <a:r>
              <a:rPr lang="en-GB" baseline="0" dirty="0" smtClean="0"/>
              <a:t>. </a:t>
            </a:r>
          </a:p>
          <a:p>
            <a:endParaRPr lang="en-GB" baseline="0" dirty="0" smtClean="0"/>
          </a:p>
          <a:p>
            <a:r>
              <a:rPr lang="en-GB" baseline="0" dirty="0" smtClean="0"/>
              <a:t>After we can break into groups to discuss them, possible </a:t>
            </a:r>
            <a:r>
              <a:rPr lang="en-GB" b="1" baseline="0" dirty="0" smtClean="0"/>
              <a:t>ways around them</a:t>
            </a:r>
            <a:r>
              <a:rPr lang="en-GB" baseline="0" dirty="0" smtClean="0"/>
              <a:t>, </a:t>
            </a:r>
            <a:r>
              <a:rPr lang="en-GB" b="1" baseline="0" dirty="0" smtClean="0"/>
              <a:t>share learning </a:t>
            </a:r>
            <a:r>
              <a:rPr lang="en-GB" baseline="0" dirty="0" smtClean="0"/>
              <a:t>from and if we have time feed back to wider group.  </a:t>
            </a:r>
            <a:endParaRPr lang="en-GB" dirty="0"/>
          </a:p>
        </p:txBody>
      </p:sp>
      <p:sp>
        <p:nvSpPr>
          <p:cNvPr id="4" name="Slide Number Placeholder 3"/>
          <p:cNvSpPr>
            <a:spLocks noGrp="1"/>
          </p:cNvSpPr>
          <p:nvPr>
            <p:ph type="sldNum" sz="quarter" idx="10"/>
          </p:nvPr>
        </p:nvSpPr>
        <p:spPr/>
        <p:txBody>
          <a:bodyPr/>
          <a:lstStyle/>
          <a:p>
            <a:fld id="{C1FE34BA-5CAB-4CF4-B009-754F9D987F73}" type="slidenum">
              <a:rPr lang="en-GB" smtClean="0"/>
              <a:t>2</a:t>
            </a:fld>
            <a:endParaRPr lang="en-GB" dirty="0"/>
          </a:p>
        </p:txBody>
      </p:sp>
    </p:spTree>
    <p:extLst>
      <p:ext uri="{BB962C8B-B14F-4D97-AF65-F5344CB8AC3E}">
        <p14:creationId xmlns:p14="http://schemas.microsoft.com/office/powerpoint/2010/main" val="1899505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 think I have spent enough time talking.  I would now like each table to discuss each of these points </a:t>
            </a:r>
            <a:r>
              <a:rPr lang="en-GB" sz="1200" b="1" baseline="0" dirty="0" smtClean="0"/>
              <a:t>defrayal, direct/indirect costs, lead partner responsibility </a:t>
            </a:r>
            <a:r>
              <a:rPr lang="en-GB" sz="1200" b="0" baseline="0" dirty="0" smtClean="0"/>
              <a:t>and</a:t>
            </a:r>
            <a:r>
              <a:rPr lang="en-GB" sz="1200" b="1" baseline="0" dirty="0" smtClean="0"/>
              <a:t> annexes</a:t>
            </a:r>
            <a:r>
              <a:rPr lang="en-GB" baseline="0" dirty="0" smtClean="0"/>
              <a:t> – considering what you have done to overcome these issues and share what you have found does (and doesn’t) work.  We don’t want to be too prescriptive here – this is a chance for you to learn from each other.</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 would also like you, in your groups, to note whether there any other key points that you think have come out of your experience of financial claims to date that we have not covered here.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dirty="0" smtClean="0"/>
              <a:t>We’ll then come back together to share</a:t>
            </a:r>
            <a:r>
              <a:rPr lang="en-GB" baseline="0" dirty="0" smtClean="0"/>
              <a:t> </a:t>
            </a:r>
            <a:r>
              <a:rPr lang="en-GB" dirty="0" smtClean="0"/>
              <a:t>what you have discussed</a:t>
            </a:r>
            <a:r>
              <a:rPr lang="en-GB" baseline="0" dirty="0" smtClean="0"/>
              <a:t> in each area, as well as taking any additional points.  We don’t really want to get into specific questioning but if there is anything please pop it on a post it note and we will gather these at the end and will follow up with a response which will be circulated after these events. </a:t>
            </a:r>
            <a:endParaRPr lang="en-GB" dirty="0"/>
          </a:p>
        </p:txBody>
      </p:sp>
      <p:sp>
        <p:nvSpPr>
          <p:cNvPr id="4" name="Slide Number Placeholder 3"/>
          <p:cNvSpPr>
            <a:spLocks noGrp="1"/>
          </p:cNvSpPr>
          <p:nvPr>
            <p:ph type="sldNum" sz="quarter" idx="10"/>
          </p:nvPr>
        </p:nvSpPr>
        <p:spPr/>
        <p:txBody>
          <a:bodyPr/>
          <a:lstStyle/>
          <a:p>
            <a:fld id="{C1FE34BA-5CAB-4CF4-B009-754F9D987F73}" type="slidenum">
              <a:rPr lang="en-GB" smtClean="0"/>
              <a:t>11</a:t>
            </a:fld>
            <a:endParaRPr lang="en-GB" dirty="0"/>
          </a:p>
        </p:txBody>
      </p:sp>
    </p:spTree>
    <p:extLst>
      <p:ext uri="{BB962C8B-B14F-4D97-AF65-F5344CB8AC3E}">
        <p14:creationId xmlns:p14="http://schemas.microsoft.com/office/powerpoint/2010/main" val="3383964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FE34BA-5CAB-4CF4-B009-754F9D987F73}" type="slidenum">
              <a:rPr lang="en-GB" smtClean="0"/>
              <a:t>12</a:t>
            </a:fld>
            <a:endParaRPr lang="en-GB" dirty="0"/>
          </a:p>
        </p:txBody>
      </p:sp>
    </p:spTree>
    <p:extLst>
      <p:ext uri="{BB962C8B-B14F-4D97-AF65-F5344CB8AC3E}">
        <p14:creationId xmlns:p14="http://schemas.microsoft.com/office/powerpoint/2010/main" val="2934815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On the</a:t>
            </a:r>
            <a:r>
              <a:rPr lang="en-GB" sz="1600" baseline="0" dirty="0" smtClean="0"/>
              <a:t> screen we have set-out what we think are the main challenges we have seen in financial claims we have reviewed to date:</a:t>
            </a:r>
          </a:p>
          <a:p>
            <a:endParaRPr lang="en-GB" sz="1600" baseline="0" dirty="0" smtClean="0"/>
          </a:p>
          <a:p>
            <a:r>
              <a:rPr lang="en-GB" sz="1600" baseline="0" dirty="0" smtClean="0"/>
              <a:t>You will see that ‘</a:t>
            </a:r>
            <a:r>
              <a:rPr lang="en-GB" sz="1600" b="1" baseline="0" dirty="0" smtClean="0"/>
              <a:t>actual costs</a:t>
            </a:r>
            <a:r>
              <a:rPr lang="en-GB" sz="1600" baseline="0" dirty="0" smtClean="0"/>
              <a:t>’ is at the centre – this is because we have found all of the others seem to stem from it being an </a:t>
            </a:r>
            <a:r>
              <a:rPr lang="en-GB" sz="1600" b="1" baseline="0" dirty="0" smtClean="0"/>
              <a:t>actual cost </a:t>
            </a:r>
            <a:r>
              <a:rPr lang="en-GB" sz="1600" baseline="0" dirty="0" smtClean="0"/>
              <a:t>programme as opposed to payment by results which is more common in European Funding. </a:t>
            </a:r>
            <a:endParaRPr lang="en-GB" sz="1600" dirty="0" smtClean="0"/>
          </a:p>
          <a:p>
            <a:endParaRPr lang="en-GB" sz="1600" dirty="0" smtClean="0"/>
          </a:p>
          <a:p>
            <a:r>
              <a:rPr lang="en-GB" sz="1600" baseline="0" dirty="0" smtClean="0"/>
              <a:t>The other four areas are: </a:t>
            </a:r>
            <a:r>
              <a:rPr lang="en-GB" sz="1600" b="1" baseline="0" dirty="0" smtClean="0"/>
              <a:t>defrayal, direct/indirect costs, lead partner responsibility </a:t>
            </a:r>
            <a:r>
              <a:rPr lang="en-GB" sz="1600" b="0" baseline="0" dirty="0" smtClean="0"/>
              <a:t>and</a:t>
            </a:r>
            <a:r>
              <a:rPr lang="en-GB" sz="1600" b="1" baseline="0" dirty="0" smtClean="0"/>
              <a:t> annexes</a:t>
            </a:r>
            <a:r>
              <a:rPr lang="en-GB" sz="1600" baseline="0" dirty="0" smtClean="0"/>
              <a:t>. </a:t>
            </a:r>
          </a:p>
          <a:p>
            <a:endParaRPr lang="en-GB" sz="1600" baseline="0" dirty="0" smtClean="0"/>
          </a:p>
          <a:p>
            <a:r>
              <a:rPr lang="en-GB" sz="1600" baseline="0" dirty="0" smtClean="0"/>
              <a:t>I will now discuss each of these and why they have proved problematic claims reviewed to date. </a:t>
            </a:r>
            <a:endParaRPr lang="en-GB" sz="1600" dirty="0"/>
          </a:p>
        </p:txBody>
      </p:sp>
      <p:sp>
        <p:nvSpPr>
          <p:cNvPr id="4" name="Slide Number Placeholder 3"/>
          <p:cNvSpPr>
            <a:spLocks noGrp="1"/>
          </p:cNvSpPr>
          <p:nvPr>
            <p:ph type="sldNum" sz="quarter" idx="10"/>
          </p:nvPr>
        </p:nvSpPr>
        <p:spPr/>
        <p:txBody>
          <a:bodyPr/>
          <a:lstStyle/>
          <a:p>
            <a:fld id="{C1FE34BA-5CAB-4CF4-B009-754F9D987F73}" type="slidenum">
              <a:rPr lang="en-GB" smtClean="0"/>
              <a:t>3</a:t>
            </a:fld>
            <a:endParaRPr lang="en-GB" dirty="0"/>
          </a:p>
        </p:txBody>
      </p:sp>
    </p:spTree>
    <p:extLst>
      <p:ext uri="{BB962C8B-B14F-4D97-AF65-F5344CB8AC3E}">
        <p14:creationId xmlns:p14="http://schemas.microsoft.com/office/powerpoint/2010/main" val="2312217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t>Actual</a:t>
            </a:r>
            <a:r>
              <a:rPr lang="en-GB" sz="1800" baseline="0" dirty="0" smtClean="0"/>
              <a:t> costs</a:t>
            </a:r>
          </a:p>
          <a:p>
            <a:endParaRPr lang="en-GB" sz="1800" dirty="0" smtClean="0"/>
          </a:p>
          <a:p>
            <a:r>
              <a:rPr lang="en-GB" sz="1800" dirty="0" smtClean="0"/>
              <a:t>I</a:t>
            </a:r>
            <a:r>
              <a:rPr lang="en-GB" sz="1800" baseline="0" dirty="0" smtClean="0"/>
              <a:t> don’t want to go into the detail of what actual costs is – hopefully you should already know this and there is an </a:t>
            </a:r>
            <a:r>
              <a:rPr lang="en-GB" sz="1800" b="1" baseline="0" dirty="0" smtClean="0"/>
              <a:t>excellent webinar already available </a:t>
            </a:r>
            <a:r>
              <a:rPr lang="en-GB" sz="1800" baseline="0" dirty="0" smtClean="0"/>
              <a:t>on our support website. I would </a:t>
            </a:r>
            <a:r>
              <a:rPr lang="en-GB" sz="1800" b="1" baseline="0" dirty="0" smtClean="0"/>
              <a:t>urge you to review </a:t>
            </a:r>
            <a:r>
              <a:rPr lang="en-GB" sz="1800" baseline="0" dirty="0" smtClean="0"/>
              <a:t>this. </a:t>
            </a:r>
          </a:p>
          <a:p>
            <a:endParaRPr lang="en-GB" sz="1800" baseline="0" dirty="0" smtClean="0"/>
          </a:p>
          <a:p>
            <a:r>
              <a:rPr lang="en-GB" sz="1800" baseline="0" dirty="0" smtClean="0"/>
              <a:t>What I do want to highlight that as an </a:t>
            </a:r>
            <a:r>
              <a:rPr lang="en-GB" sz="1800" b="1" baseline="0" dirty="0" smtClean="0"/>
              <a:t>a</a:t>
            </a:r>
            <a:r>
              <a:rPr lang="en-GB" sz="1800" b="1" dirty="0" smtClean="0"/>
              <a:t>ctual</a:t>
            </a:r>
            <a:r>
              <a:rPr lang="en-GB" sz="1800" b="1" baseline="0" dirty="0" smtClean="0"/>
              <a:t> cost programme BBO is different </a:t>
            </a:r>
            <a:r>
              <a:rPr lang="en-GB" sz="1800" baseline="0" dirty="0" smtClean="0"/>
              <a:t>to other ESF programmes that you may have worked on in the past - on this point, it is worth noting that even if you delivered ESF funding in the past it </a:t>
            </a:r>
            <a:r>
              <a:rPr lang="en-GB" sz="1800" b="1" baseline="0" dirty="0" smtClean="0"/>
              <a:t>does not mean the same rules and regulations apply for BBO.</a:t>
            </a:r>
          </a:p>
          <a:p>
            <a:endParaRPr lang="en-GB" sz="1800" baseline="0" dirty="0" smtClean="0"/>
          </a:p>
          <a:p>
            <a:r>
              <a:rPr lang="en-GB" sz="1800" baseline="0" dirty="0" smtClean="0"/>
              <a:t>In practical terms </a:t>
            </a:r>
            <a:r>
              <a:rPr lang="en-GB" sz="1800" b="1" baseline="0" dirty="0" smtClean="0"/>
              <a:t>actual cost </a:t>
            </a:r>
            <a:r>
              <a:rPr lang="en-GB" sz="1800" baseline="0" dirty="0" smtClean="0"/>
              <a:t>means you must have an </a:t>
            </a:r>
            <a:r>
              <a:rPr lang="en-GB" sz="1800" b="1" baseline="0" dirty="0" smtClean="0"/>
              <a:t>audit trail</a:t>
            </a:r>
            <a:r>
              <a:rPr lang="en-GB" sz="1800" baseline="0" dirty="0" smtClean="0"/>
              <a:t> for </a:t>
            </a:r>
            <a:r>
              <a:rPr lang="en-GB" sz="1800" b="1" baseline="0" dirty="0" smtClean="0"/>
              <a:t>every financial transaction </a:t>
            </a:r>
            <a:r>
              <a:rPr lang="en-GB" sz="1800" baseline="0" dirty="0" smtClean="0"/>
              <a:t>showing the transaction for the good/service through to the point it leaves an organisation bank account.  This applies to all leads and </a:t>
            </a:r>
            <a:r>
              <a:rPr lang="en-GB" sz="1800" b="1" baseline="0" dirty="0" smtClean="0"/>
              <a:t>partners</a:t>
            </a:r>
            <a:r>
              <a:rPr lang="en-GB" sz="1800" baseline="0" dirty="0" smtClean="0"/>
              <a:t>.</a:t>
            </a:r>
          </a:p>
          <a:p>
            <a:endParaRPr lang="en-GB" sz="1800" baseline="0" dirty="0" smtClean="0"/>
          </a:p>
          <a:p>
            <a:r>
              <a:rPr lang="en-GB" sz="1800" baseline="0" dirty="0" smtClean="0"/>
              <a:t>A common issue has been partners submitting invoices for a service without demonstrating the actual cost that sits behind that invoice. This is </a:t>
            </a:r>
            <a:r>
              <a:rPr lang="en-GB" sz="1800" b="1" baseline="0" dirty="0" smtClean="0"/>
              <a:t>not ESF compliant </a:t>
            </a:r>
            <a:r>
              <a:rPr lang="en-GB" sz="1800" baseline="0" dirty="0" smtClean="0"/>
              <a:t>under an actual cost program and therefore not acceptable.  </a:t>
            </a:r>
          </a:p>
          <a:p>
            <a:endParaRPr lang="en-GB" sz="1800" baseline="0" dirty="0" smtClean="0"/>
          </a:p>
          <a:p>
            <a:r>
              <a:rPr lang="en-GB" sz="1800" baseline="0" dirty="0" smtClean="0"/>
              <a:t>One further point - we assume that only compliant ESF costs are put in your budget and we award grants subject to the rules and regulations of ESF funding. </a:t>
            </a:r>
            <a:endParaRPr lang="en-GB" sz="1800" dirty="0"/>
          </a:p>
        </p:txBody>
      </p:sp>
      <p:sp>
        <p:nvSpPr>
          <p:cNvPr id="4" name="Slide Number Placeholder 3"/>
          <p:cNvSpPr>
            <a:spLocks noGrp="1"/>
          </p:cNvSpPr>
          <p:nvPr>
            <p:ph type="sldNum" sz="quarter" idx="10"/>
          </p:nvPr>
        </p:nvSpPr>
        <p:spPr/>
        <p:txBody>
          <a:bodyPr/>
          <a:lstStyle/>
          <a:p>
            <a:fld id="{C1FE34BA-5CAB-4CF4-B009-754F9D987F73}" type="slidenum">
              <a:rPr lang="en-GB" smtClean="0"/>
              <a:t>4</a:t>
            </a:fld>
            <a:endParaRPr lang="en-GB" dirty="0"/>
          </a:p>
        </p:txBody>
      </p:sp>
    </p:spTree>
    <p:extLst>
      <p:ext uri="{BB962C8B-B14F-4D97-AF65-F5344CB8AC3E}">
        <p14:creationId xmlns:p14="http://schemas.microsoft.com/office/powerpoint/2010/main" val="1308572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brings us neatly onto defrayal.</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As we have just discussed - </a:t>
            </a:r>
            <a:r>
              <a:rPr lang="en-US" sz="1200" b="1" dirty="0" smtClean="0">
                <a:solidFill>
                  <a:schemeClr val="tx2"/>
                </a:solidFill>
              </a:rPr>
              <a:t>all partners </a:t>
            </a:r>
            <a:r>
              <a:rPr lang="en-US" sz="1200" dirty="0" smtClean="0">
                <a:solidFill>
                  <a:schemeClr val="tx2"/>
                </a:solidFill>
              </a:rPr>
              <a:t>need to show evidence from their bank account that payments have been made, as well as the original invoice.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rPr>
              <a:t>If this, </a:t>
            </a:r>
            <a:r>
              <a:rPr lang="en-US" sz="1200" b="1" dirty="0" smtClean="0">
                <a:solidFill>
                  <a:schemeClr val="tx2"/>
                </a:solidFill>
              </a:rPr>
              <a:t>for example,</a:t>
            </a:r>
            <a:r>
              <a:rPr lang="en-US" sz="1200" b="1" baseline="0" dirty="0" smtClean="0">
                <a:solidFill>
                  <a:schemeClr val="tx2"/>
                </a:solidFill>
              </a:rPr>
              <a:t> </a:t>
            </a:r>
            <a:r>
              <a:rPr lang="en-US" sz="1200" b="0" baseline="0" dirty="0" smtClean="0">
                <a:solidFill>
                  <a:schemeClr val="tx2"/>
                </a:solidFill>
              </a:rPr>
              <a:t>includes</a:t>
            </a:r>
            <a:r>
              <a:rPr lang="en-US" sz="1200" b="1" dirty="0" smtClean="0">
                <a:solidFill>
                  <a:schemeClr val="tx2"/>
                </a:solidFill>
              </a:rPr>
              <a:t> salaries paid as</a:t>
            </a:r>
            <a:r>
              <a:rPr lang="en-US" sz="1200" b="1" baseline="0" dirty="0" smtClean="0">
                <a:solidFill>
                  <a:schemeClr val="tx2"/>
                </a:solidFill>
              </a:rPr>
              <a:t> part of a BACS or payroll run </a:t>
            </a:r>
            <a:r>
              <a:rPr lang="en-US" sz="1200" baseline="0" dirty="0" smtClean="0">
                <a:solidFill>
                  <a:schemeClr val="tx2"/>
                </a:solidFill>
              </a:rPr>
              <a:t>that shows a single payment for all salaries on the bank statement – we also need to see the BACS or payroll report </a:t>
            </a:r>
            <a:r>
              <a:rPr lang="en-US" sz="1200" b="1" baseline="0" dirty="0" smtClean="0">
                <a:solidFill>
                  <a:schemeClr val="tx2"/>
                </a:solidFill>
              </a:rPr>
              <a:t>linking </a:t>
            </a:r>
            <a:r>
              <a:rPr lang="en-US" sz="1200" baseline="0" dirty="0" smtClean="0">
                <a:solidFill>
                  <a:schemeClr val="tx2"/>
                </a:solidFill>
              </a:rPr>
              <a:t>the specific payment to the individual to the total value shown on the bank statement.</a:t>
            </a:r>
            <a:endParaRPr lang="en-US" sz="1200" dirty="0" smtClean="0">
              <a:solidFill>
                <a:schemeClr val="tx2"/>
              </a:solidFill>
            </a:endParaRPr>
          </a:p>
          <a:p>
            <a:endParaRPr lang="en-GB" dirty="0" smtClean="0"/>
          </a:p>
        </p:txBody>
      </p:sp>
      <p:sp>
        <p:nvSpPr>
          <p:cNvPr id="4" name="Slide Number Placeholder 3"/>
          <p:cNvSpPr>
            <a:spLocks noGrp="1"/>
          </p:cNvSpPr>
          <p:nvPr>
            <p:ph type="sldNum" sz="quarter" idx="10"/>
          </p:nvPr>
        </p:nvSpPr>
        <p:spPr/>
        <p:txBody>
          <a:bodyPr/>
          <a:lstStyle/>
          <a:p>
            <a:fld id="{C1FE34BA-5CAB-4CF4-B009-754F9D987F73}" type="slidenum">
              <a:rPr lang="en-GB" smtClean="0"/>
              <a:t>5</a:t>
            </a:fld>
            <a:endParaRPr lang="en-GB" dirty="0"/>
          </a:p>
        </p:txBody>
      </p:sp>
    </p:spTree>
    <p:extLst>
      <p:ext uri="{BB962C8B-B14F-4D97-AF65-F5344CB8AC3E}">
        <p14:creationId xmlns:p14="http://schemas.microsoft.com/office/powerpoint/2010/main" val="101696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a:t>
            </a:r>
            <a:r>
              <a:rPr lang="en-GB" baseline="0" dirty="0" smtClean="0"/>
              <a:t> looking at direct and indirect costs.</a:t>
            </a:r>
            <a:endParaRPr lang="en-GB" dirty="0" smtClean="0"/>
          </a:p>
          <a:p>
            <a:endParaRPr lang="en-GB" baseline="0" dirty="0" smtClean="0"/>
          </a:p>
          <a:p>
            <a:r>
              <a:rPr lang="en-GB" baseline="0" dirty="0" smtClean="0"/>
              <a:t>If your considering if a cost is a direct or indirect the defrayal evidence can help.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2"/>
                </a:solidFill>
              </a:rPr>
              <a:t>Direct costs </a:t>
            </a:r>
            <a:r>
              <a:rPr lang="en-US" sz="1200" dirty="0" smtClean="0">
                <a:solidFill>
                  <a:schemeClr val="tx2"/>
                </a:solidFill>
              </a:rPr>
              <a:t>are directly related to a project activity such as staff salaries – and can easily</a:t>
            </a:r>
            <a:r>
              <a:rPr lang="en-US" sz="1200" baseline="0" dirty="0" smtClean="0">
                <a:solidFill>
                  <a:schemeClr val="tx2"/>
                </a:solidFill>
              </a:rPr>
              <a:t> be shown as a single cost you can easily show is specifically for the project.</a:t>
            </a:r>
            <a:endParaRPr lang="en-US" sz="1200" dirty="0" smtClean="0">
              <a:solidFill>
                <a:schemeClr val="tx2"/>
              </a:solidFill>
            </a:endParaRP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2"/>
                </a:solidFill>
              </a:rPr>
              <a:t>Indirect costs </a:t>
            </a:r>
            <a:r>
              <a:rPr lang="en-US" sz="1200" dirty="0" smtClean="0">
                <a:solidFill>
                  <a:schemeClr val="tx2"/>
                </a:solidFill>
              </a:rPr>
              <a:t>cannot be directly connected to a specific project activity</a:t>
            </a:r>
            <a:r>
              <a:rPr lang="en-US" sz="1200" baseline="0" dirty="0" smtClean="0">
                <a:solidFill>
                  <a:schemeClr val="tx2"/>
                </a:solidFill>
              </a:rPr>
              <a:t> – i</a:t>
            </a:r>
            <a:r>
              <a:rPr lang="en-GB" baseline="0" dirty="0" smtClean="0"/>
              <a:t>f you are struggling to show the defrayal evidence linking specifically to a BBO project activity.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Please remember your being paid </a:t>
            </a:r>
            <a:r>
              <a:rPr lang="en-GB" b="1" baseline="0" dirty="0" smtClean="0"/>
              <a:t>15% of your direct staff costs to cover your indirect costs</a:t>
            </a:r>
            <a:r>
              <a:rPr lang="en-GB" baseline="0" dirty="0" smtClean="0"/>
              <a:t>, you do not need to show any evidence for this.</a:t>
            </a:r>
            <a:endParaRPr lang="en-GB" dirty="0"/>
          </a:p>
        </p:txBody>
      </p:sp>
      <p:sp>
        <p:nvSpPr>
          <p:cNvPr id="4" name="Slide Number Placeholder 3"/>
          <p:cNvSpPr>
            <a:spLocks noGrp="1"/>
          </p:cNvSpPr>
          <p:nvPr>
            <p:ph type="sldNum" sz="quarter" idx="10"/>
          </p:nvPr>
        </p:nvSpPr>
        <p:spPr/>
        <p:txBody>
          <a:bodyPr/>
          <a:lstStyle/>
          <a:p>
            <a:fld id="{C1FE34BA-5CAB-4CF4-B009-754F9D987F73}" type="slidenum">
              <a:rPr lang="en-GB" smtClean="0"/>
              <a:t>6</a:t>
            </a:fld>
            <a:endParaRPr lang="en-GB" dirty="0"/>
          </a:p>
        </p:txBody>
      </p:sp>
    </p:spTree>
    <p:extLst>
      <p:ext uri="{BB962C8B-B14F-4D97-AF65-F5344CB8AC3E}">
        <p14:creationId xmlns:p14="http://schemas.microsoft.com/office/powerpoint/2010/main" val="2349247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a:t>
            </a:r>
            <a:r>
              <a:rPr lang="en-GB" baseline="0" dirty="0" smtClean="0"/>
              <a:t> highlights some examples of potential indirect costs. </a:t>
            </a:r>
          </a:p>
          <a:p>
            <a:endParaRPr lang="en-GB" baseline="0" dirty="0" smtClean="0"/>
          </a:p>
          <a:p>
            <a:r>
              <a:rPr lang="en-GB" baseline="0" dirty="0" smtClean="0"/>
              <a:t>These are:</a:t>
            </a:r>
          </a:p>
          <a:p>
            <a:r>
              <a:rPr lang="en-GB" b="1" baseline="0" dirty="0" smtClean="0"/>
              <a:t>Shared support services, HR</a:t>
            </a:r>
          </a:p>
          <a:p>
            <a:r>
              <a:rPr lang="en-GB" b="1" baseline="0" dirty="0" smtClean="0"/>
              <a:t>Overheads, electricity, telephone</a:t>
            </a:r>
          </a:p>
          <a:p>
            <a:r>
              <a:rPr lang="en-GB" b="1" baseline="0" dirty="0" smtClean="0"/>
              <a:t>Generally anything you would expect to apportion</a:t>
            </a:r>
          </a:p>
          <a:p>
            <a:endParaRPr lang="en-GB" baseline="0" dirty="0" smtClean="0"/>
          </a:p>
          <a:p>
            <a:r>
              <a:rPr lang="en-GB" dirty="0" smtClean="0"/>
              <a:t>We have </a:t>
            </a:r>
            <a:r>
              <a:rPr lang="en-GB" baseline="0" dirty="0" smtClean="0"/>
              <a:t>come across on a number of occasions</a:t>
            </a:r>
            <a:r>
              <a:rPr lang="en-GB" dirty="0" smtClean="0"/>
              <a:t> is an organisation creating an </a:t>
            </a:r>
            <a:r>
              <a:rPr lang="en-GB" b="1" dirty="0" smtClean="0"/>
              <a:t>invoice/</a:t>
            </a:r>
            <a:r>
              <a:rPr lang="en-GB" b="1" baseline="0" dirty="0" smtClean="0"/>
              <a:t> internal recharge </a:t>
            </a:r>
            <a:r>
              <a:rPr lang="en-GB" baseline="0" dirty="0" smtClean="0"/>
              <a:t>to themselves for BBO costs, the problem with this, is that there is no audit trail, </a:t>
            </a:r>
            <a:r>
              <a:rPr lang="en-GB" b="1" baseline="0" dirty="0" smtClean="0"/>
              <a:t>how do you demonstrate defrayal</a:t>
            </a:r>
            <a:r>
              <a:rPr lang="en-GB" baseline="0" dirty="0" smtClean="0"/>
              <a:t>? </a:t>
            </a:r>
          </a:p>
          <a:p>
            <a:r>
              <a:rPr lang="en-GB" baseline="0" dirty="0" smtClean="0"/>
              <a:t>Also </a:t>
            </a:r>
            <a:r>
              <a:rPr lang="en-GB" b="1" baseline="0" dirty="0" smtClean="0"/>
              <a:t>how does an organisation demonstrate it’s not making a profit</a:t>
            </a:r>
            <a:r>
              <a:rPr lang="en-GB" baseline="0" dirty="0" smtClean="0"/>
              <a:t> on it?  </a:t>
            </a:r>
          </a:p>
          <a:p>
            <a:endParaRPr lang="en-GB" baseline="0" dirty="0" smtClean="0"/>
          </a:p>
          <a:p>
            <a:r>
              <a:rPr lang="en-GB" baseline="0" dirty="0" smtClean="0"/>
              <a:t>(If questioned on this remember we are meeting with MA to discuss specific examples of apportionment/recharge )</a:t>
            </a:r>
            <a:endParaRPr lang="en-GB" dirty="0"/>
          </a:p>
        </p:txBody>
      </p:sp>
      <p:sp>
        <p:nvSpPr>
          <p:cNvPr id="4" name="Slide Number Placeholder 3"/>
          <p:cNvSpPr>
            <a:spLocks noGrp="1"/>
          </p:cNvSpPr>
          <p:nvPr>
            <p:ph type="sldNum" sz="quarter" idx="10"/>
          </p:nvPr>
        </p:nvSpPr>
        <p:spPr/>
        <p:txBody>
          <a:bodyPr/>
          <a:lstStyle/>
          <a:p>
            <a:fld id="{C1FE34BA-5CAB-4CF4-B009-754F9D987F73}" type="slidenum">
              <a:rPr lang="en-GB" smtClean="0"/>
              <a:t>7</a:t>
            </a:fld>
            <a:endParaRPr lang="en-GB" dirty="0"/>
          </a:p>
        </p:txBody>
      </p:sp>
    </p:spTree>
    <p:extLst>
      <p:ext uri="{BB962C8B-B14F-4D97-AF65-F5344CB8AC3E}">
        <p14:creationId xmlns:p14="http://schemas.microsoft.com/office/powerpoint/2010/main" val="708311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Make reference to the grant holder</a:t>
            </a:r>
            <a:r>
              <a:rPr lang="en-GB" baseline="0" dirty="0" smtClean="0"/>
              <a:t> presentation and the good examples they provided </a:t>
            </a:r>
          </a:p>
          <a:p>
            <a:endParaRPr lang="en-GB" baseline="0" dirty="0" smtClean="0"/>
          </a:p>
          <a:p>
            <a:r>
              <a:rPr lang="en-GB" baseline="0" dirty="0" smtClean="0"/>
              <a:t>Remember, as leads: </a:t>
            </a:r>
          </a:p>
          <a:p>
            <a:pPr marL="342900" indent="-342900" algn="l">
              <a:buFont typeface="Arial" panose="020B0604020202020204" pitchFamily="34" charset="0"/>
              <a:buChar char="•"/>
            </a:pPr>
            <a:r>
              <a:rPr lang="en-US" sz="1200" dirty="0" smtClean="0">
                <a:solidFill>
                  <a:schemeClr val="tx2"/>
                </a:solidFill>
              </a:rPr>
              <a:t>It is your responsibility to support all partners to understand what they are signing up to i.e. the rules and regulations of the </a:t>
            </a:r>
            <a:r>
              <a:rPr lang="en-GB" sz="1200" noProof="0" dirty="0" smtClean="0">
                <a:solidFill>
                  <a:schemeClr val="tx2"/>
                </a:solidFill>
              </a:rPr>
              <a:t>programme</a:t>
            </a:r>
            <a:r>
              <a:rPr lang="en-US" sz="1200" dirty="0" smtClean="0">
                <a:solidFill>
                  <a:schemeClr val="tx2"/>
                </a:solidFill>
              </a:rPr>
              <a:t> </a:t>
            </a:r>
          </a:p>
          <a:p>
            <a:pPr marL="342900" indent="-342900" algn="l">
              <a:buFont typeface="Arial" panose="020B0604020202020204" pitchFamily="34" charset="0"/>
              <a:buChar char="•"/>
            </a:pPr>
            <a:r>
              <a:rPr lang="en-US" sz="1200" dirty="0" smtClean="0">
                <a:solidFill>
                  <a:schemeClr val="tx2"/>
                </a:solidFill>
              </a:rPr>
              <a:t>It is your responsibility to check everything that is sent to you, by a partner, before submitting your claim to us </a:t>
            </a:r>
          </a:p>
          <a:p>
            <a:endParaRPr lang="en-GB" dirty="0" smtClean="0"/>
          </a:p>
          <a:p>
            <a:endParaRPr lang="en-GB" dirty="0" smtClean="0"/>
          </a:p>
          <a:p>
            <a:r>
              <a:rPr lang="en-GB" dirty="0" smtClean="0"/>
              <a:t>We are seeing some instances where partners do not understand the ESF requirements</a:t>
            </a:r>
            <a:r>
              <a:rPr lang="en-GB" baseline="0" dirty="0" smtClean="0"/>
              <a:t>, largely related to evidential requirements of actual costs and have substantially underestimating the management and administration time involved.  Particularly for some smaller partners, this has led to them pulling out of the partnership.  </a:t>
            </a:r>
          </a:p>
          <a:p>
            <a:endParaRPr lang="en-GB" baseline="0" dirty="0" smtClean="0"/>
          </a:p>
          <a:p>
            <a:r>
              <a:rPr lang="en-GB" b="1" baseline="0" dirty="0" smtClean="0"/>
              <a:t>This is something I would like to discuss in our break out session perhaps sharing with one another what you have found to work well in communicating with your partnership ESF requirements</a:t>
            </a:r>
            <a:r>
              <a:rPr lang="en-GB" baseline="0" dirty="0" smtClean="0"/>
              <a:t>.  What support do you give your partners, to understand their requirements and how do you tailor this to their needs?</a:t>
            </a:r>
          </a:p>
          <a:p>
            <a:endParaRPr lang="en-GB" dirty="0"/>
          </a:p>
        </p:txBody>
      </p:sp>
      <p:sp>
        <p:nvSpPr>
          <p:cNvPr id="4" name="Slide Number Placeholder 3"/>
          <p:cNvSpPr>
            <a:spLocks noGrp="1"/>
          </p:cNvSpPr>
          <p:nvPr>
            <p:ph type="sldNum" sz="quarter" idx="10"/>
          </p:nvPr>
        </p:nvSpPr>
        <p:spPr/>
        <p:txBody>
          <a:bodyPr/>
          <a:lstStyle/>
          <a:p>
            <a:fld id="{C1FE34BA-5CAB-4CF4-B009-754F9D987F73}" type="slidenum">
              <a:rPr lang="en-GB" smtClean="0"/>
              <a:t>8</a:t>
            </a:fld>
            <a:endParaRPr lang="en-GB" dirty="0"/>
          </a:p>
        </p:txBody>
      </p:sp>
    </p:spTree>
    <p:extLst>
      <p:ext uri="{BB962C8B-B14F-4D97-AF65-F5344CB8AC3E}">
        <p14:creationId xmlns:p14="http://schemas.microsoft.com/office/powerpoint/2010/main" val="880782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Annexes have become a bit of a mute topic within BLF offices,</a:t>
            </a:r>
            <a:r>
              <a:rPr lang="en-GB" baseline="0" dirty="0" smtClean="0"/>
              <a:t> </a:t>
            </a:r>
            <a:r>
              <a:rPr lang="en-GB" b="1" baseline="0" dirty="0" smtClean="0"/>
              <a:t>we really appreciate your support in our attempts to get this right</a:t>
            </a:r>
            <a:r>
              <a:rPr lang="en-GB" baseline="0" dirty="0" smtClean="0"/>
              <a:t>.  We are working hard to ensure these fit the </a:t>
            </a:r>
            <a:r>
              <a:rPr lang="en-GB" b="1" baseline="0" dirty="0" smtClean="0"/>
              <a:t>changing requirements of the MA and respond to customer feedback</a:t>
            </a:r>
            <a:r>
              <a:rPr lang="en-GB" baseline="0" dirty="0" smtClean="0"/>
              <a:t>.  Please bear with us.  I just want to use this opportunity to highlight a couple of issues we would like your help with….</a:t>
            </a:r>
          </a:p>
          <a:p>
            <a:endParaRPr lang="en-GB" baseline="0" dirty="0" smtClean="0"/>
          </a:p>
        </p:txBody>
      </p:sp>
      <p:sp>
        <p:nvSpPr>
          <p:cNvPr id="4" name="Slide Number Placeholder 3"/>
          <p:cNvSpPr>
            <a:spLocks noGrp="1"/>
          </p:cNvSpPr>
          <p:nvPr>
            <p:ph type="sldNum" sz="quarter" idx="10"/>
          </p:nvPr>
        </p:nvSpPr>
        <p:spPr/>
        <p:txBody>
          <a:bodyPr/>
          <a:lstStyle/>
          <a:p>
            <a:fld id="{C1FE34BA-5CAB-4CF4-B009-754F9D987F73}" type="slidenum">
              <a:rPr lang="en-GB" smtClean="0"/>
              <a:t>9</a:t>
            </a:fld>
            <a:endParaRPr lang="en-GB" dirty="0"/>
          </a:p>
        </p:txBody>
      </p:sp>
    </p:spTree>
    <p:extLst>
      <p:ext uri="{BB962C8B-B14F-4D97-AF65-F5344CB8AC3E}">
        <p14:creationId xmlns:p14="http://schemas.microsoft.com/office/powerpoint/2010/main" val="1483989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Read the slide</a:t>
            </a:r>
          </a:p>
          <a:p>
            <a:endParaRPr lang="en-GB" baseline="0" dirty="0" smtClean="0"/>
          </a:p>
          <a:p>
            <a:r>
              <a:rPr lang="en-GB" baseline="0" dirty="0" smtClean="0"/>
              <a:t>I think I have spent enough time talking about the main trends we have found in the claims to date. Now I would like to find out about any issues that are different to what I have already discussed. Depending on the response I would then like to split you up into two groups to discuss solutions, shared learning of approaches to the 2 or 3 most popular issues</a:t>
            </a:r>
            <a:endParaRPr lang="en-GB" dirty="0"/>
          </a:p>
        </p:txBody>
      </p:sp>
      <p:sp>
        <p:nvSpPr>
          <p:cNvPr id="4" name="Slide Number Placeholder 3"/>
          <p:cNvSpPr>
            <a:spLocks noGrp="1"/>
          </p:cNvSpPr>
          <p:nvPr>
            <p:ph type="sldNum" sz="quarter" idx="10"/>
          </p:nvPr>
        </p:nvSpPr>
        <p:spPr/>
        <p:txBody>
          <a:bodyPr/>
          <a:lstStyle/>
          <a:p>
            <a:fld id="{C1FE34BA-5CAB-4CF4-B009-754F9D987F73}" type="slidenum">
              <a:rPr lang="en-GB" smtClean="0"/>
              <a:t>10</a:t>
            </a:fld>
            <a:endParaRPr lang="en-GB" dirty="0"/>
          </a:p>
        </p:txBody>
      </p:sp>
    </p:spTree>
    <p:extLst>
      <p:ext uri="{BB962C8B-B14F-4D97-AF65-F5344CB8AC3E}">
        <p14:creationId xmlns:p14="http://schemas.microsoft.com/office/powerpoint/2010/main" val="2294986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8988" y="1966378"/>
            <a:ext cx="7669212" cy="3672422"/>
          </a:xfrm>
          <a:prstGeom prst="rect">
            <a:avLst/>
          </a:prstGeom>
        </p:spPr>
        <p:txBody>
          <a:bodyPr/>
          <a:lstStyle>
            <a:lvl1pPr marL="0" indent="0" algn="ctr">
              <a:buNone/>
              <a:defRPr>
                <a:solidFill>
                  <a:schemeClr val="tx1">
                    <a:tint val="75000"/>
                  </a:schemeClr>
                </a:solidFill>
                <a:latin typeface="Trebuchet M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cxnSp>
        <p:nvCxnSpPr>
          <p:cNvPr id="7" name="Straight Connector 6"/>
          <p:cNvCxnSpPr/>
          <p:nvPr userDrawn="1"/>
        </p:nvCxnSpPr>
        <p:spPr>
          <a:xfrm>
            <a:off x="788988" y="6175375"/>
            <a:ext cx="7669212" cy="22225"/>
          </a:xfrm>
          <a:prstGeom prst="line">
            <a:avLst/>
          </a:prstGeom>
          <a:ln w="12700" cmpd="sng">
            <a:solidFill>
              <a:srgbClr val="000090"/>
            </a:solidFill>
            <a:prstDash val="dot"/>
          </a:ln>
        </p:spPr>
        <p:style>
          <a:lnRef idx="1">
            <a:schemeClr val="dk1"/>
          </a:lnRef>
          <a:fillRef idx="0">
            <a:schemeClr val="dk1"/>
          </a:fillRef>
          <a:effectRef idx="0">
            <a:schemeClr val="dk1"/>
          </a:effectRef>
          <a:fontRef idx="minor">
            <a:schemeClr val="tx1"/>
          </a:fontRef>
        </p:style>
      </p:cxnSp>
      <p:sp>
        <p:nvSpPr>
          <p:cNvPr id="8" name="TextBox 6"/>
          <p:cNvSpPr txBox="1">
            <a:spLocks noChangeArrowheads="1"/>
          </p:cNvSpPr>
          <p:nvPr userDrawn="1"/>
        </p:nvSpPr>
        <p:spPr bwMode="auto">
          <a:xfrm>
            <a:off x="685800" y="6218238"/>
            <a:ext cx="5364163"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a:solidFill>
                  <a:srgbClr val="000090"/>
                </a:solidFill>
                <a:latin typeface="Trebuchet MS" charset="0"/>
                <a:cs typeface="Trebuchet MS" charset="0"/>
              </a:rPr>
              <a:t>Building Better Opportunities</a:t>
            </a:r>
          </a:p>
        </p:txBody>
      </p:sp>
      <p:pic>
        <p:nvPicPr>
          <p:cNvPr id="6" name="Picture 5" descr="BBO_lock-up_2017_RGB_Smal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1623" y="377813"/>
            <a:ext cx="3442729" cy="1187741"/>
          </a:xfrm>
          <a:prstGeom prst="rect">
            <a:avLst/>
          </a:prstGeom>
        </p:spPr>
      </p:pic>
    </p:spTree>
    <p:extLst>
      <p:ext uri="{BB962C8B-B14F-4D97-AF65-F5344CB8AC3E}">
        <p14:creationId xmlns:p14="http://schemas.microsoft.com/office/powerpoint/2010/main" val="41073533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1"/>
          <p:cNvSpPr txBox="1">
            <a:spLocks/>
          </p:cNvSpPr>
          <p:nvPr userDrawn="1"/>
        </p:nvSpPr>
        <p:spPr>
          <a:xfrm>
            <a:off x="685800" y="2151063"/>
            <a:ext cx="7772400" cy="147002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err="1" smtClean="0">
                <a:solidFill>
                  <a:srgbClr val="FF0084"/>
                </a:solidFill>
                <a:latin typeface="Trebuchet MS" charset="0"/>
                <a:cs typeface="Trebuchet MS" charset="0"/>
              </a:rPr>
              <a:t>Powerpoint</a:t>
            </a:r>
            <a:r>
              <a:rPr lang="en-US" b="1" dirty="0" smtClean="0">
                <a:solidFill>
                  <a:srgbClr val="FF0084"/>
                </a:solidFill>
                <a:latin typeface="Trebuchet MS" charset="0"/>
                <a:cs typeface="Trebuchet MS" charset="0"/>
              </a:rPr>
              <a:t> title</a:t>
            </a:r>
            <a:endParaRPr lang="en-US" b="1" dirty="0">
              <a:solidFill>
                <a:srgbClr val="FF0084"/>
              </a:solidFill>
              <a:latin typeface="Trebuchet MS" charset="0"/>
              <a:cs typeface="Trebuchet MS" charset="0"/>
            </a:endParaRPr>
          </a:p>
        </p:txBody>
      </p:sp>
      <p:sp>
        <p:nvSpPr>
          <p:cNvPr id="8" name="Subtitle 2"/>
          <p:cNvSpPr txBox="1">
            <a:spLocks/>
          </p:cNvSpPr>
          <p:nvPr userDrawn="1"/>
        </p:nvSpPr>
        <p:spPr>
          <a:xfrm>
            <a:off x="706286" y="3498749"/>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rgbClr val="000090"/>
                </a:solidFill>
                <a:latin typeface="Trebuchet MS" charset="0"/>
                <a:cs typeface="Trebuchet MS" charset="0"/>
              </a:rPr>
              <a:t>Subhead to go here</a:t>
            </a:r>
            <a:endParaRPr lang="en-US" dirty="0">
              <a:solidFill>
                <a:srgbClr val="000090"/>
              </a:solidFill>
              <a:latin typeface="Trebuchet MS" charset="0"/>
              <a:cs typeface="Trebuchet MS" charset="0"/>
            </a:endParaRPr>
          </a:p>
        </p:txBody>
      </p:sp>
      <p:cxnSp>
        <p:nvCxnSpPr>
          <p:cNvPr id="10" name="Straight Connector 9"/>
          <p:cNvCxnSpPr/>
          <p:nvPr userDrawn="1"/>
        </p:nvCxnSpPr>
        <p:spPr>
          <a:xfrm>
            <a:off x="788988" y="6175375"/>
            <a:ext cx="7669212" cy="22225"/>
          </a:xfrm>
          <a:prstGeom prst="line">
            <a:avLst/>
          </a:prstGeom>
          <a:ln w="12700" cmpd="sng">
            <a:solidFill>
              <a:srgbClr val="000090"/>
            </a:solidFill>
            <a:prstDash val="dot"/>
          </a:ln>
        </p:spPr>
        <p:style>
          <a:lnRef idx="1">
            <a:schemeClr val="dk1"/>
          </a:lnRef>
          <a:fillRef idx="0">
            <a:schemeClr val="dk1"/>
          </a:fillRef>
          <a:effectRef idx="0">
            <a:schemeClr val="dk1"/>
          </a:effectRef>
          <a:fontRef idx="minor">
            <a:schemeClr val="tx1"/>
          </a:fontRef>
        </p:style>
      </p:cxnSp>
      <p:sp>
        <p:nvSpPr>
          <p:cNvPr id="11" name="TextBox 6"/>
          <p:cNvSpPr txBox="1">
            <a:spLocks noChangeArrowheads="1"/>
          </p:cNvSpPr>
          <p:nvPr userDrawn="1"/>
        </p:nvSpPr>
        <p:spPr bwMode="auto">
          <a:xfrm>
            <a:off x="685800" y="6218238"/>
            <a:ext cx="5364163"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a:solidFill>
                  <a:srgbClr val="000090"/>
                </a:solidFill>
                <a:latin typeface="Trebuchet MS" charset="0"/>
                <a:cs typeface="Trebuchet MS" charset="0"/>
              </a:rPr>
              <a:t>Building Better Opportunities</a:t>
            </a:r>
          </a:p>
        </p:txBody>
      </p:sp>
      <p:pic>
        <p:nvPicPr>
          <p:cNvPr id="2" name="Picture 1" descr="BBO_lock-up_2017_RGB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623" y="377813"/>
            <a:ext cx="3442729" cy="1187741"/>
          </a:xfrm>
          <a:prstGeom prst="rect">
            <a:avLst/>
          </a:prstGeom>
        </p:spPr>
      </p:pic>
    </p:spTree>
    <p:extLst>
      <p:ext uri="{BB962C8B-B14F-4D97-AF65-F5344CB8AC3E}">
        <p14:creationId xmlns:p14="http://schemas.microsoft.com/office/powerpoint/2010/main" val="308173506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bboesfsupport.com/"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8988" y="3027244"/>
            <a:ext cx="7669212" cy="2038350"/>
          </a:xfrm>
        </p:spPr>
        <p:txBody>
          <a:bodyPr/>
          <a:lstStyle/>
          <a:p>
            <a:r>
              <a:rPr lang="en-US" smtClean="0">
                <a:solidFill>
                  <a:schemeClr val="tx2"/>
                </a:solidFill>
              </a:rPr>
              <a:t>June </a:t>
            </a:r>
            <a:r>
              <a:rPr lang="en-US" dirty="0" smtClean="0">
                <a:solidFill>
                  <a:schemeClr val="tx2"/>
                </a:solidFill>
              </a:rPr>
              <a:t>2017</a:t>
            </a:r>
          </a:p>
          <a:p>
            <a:r>
              <a:rPr lang="en-US" dirty="0" smtClean="0">
                <a:solidFill>
                  <a:schemeClr val="tx2"/>
                </a:solidFill>
              </a:rPr>
              <a:t>Financial Claim Session</a:t>
            </a:r>
            <a:endParaRPr lang="en-US" dirty="0">
              <a:solidFill>
                <a:schemeClr val="tx2"/>
              </a:solidFill>
            </a:endParaRPr>
          </a:p>
        </p:txBody>
      </p:sp>
      <p:sp>
        <p:nvSpPr>
          <p:cNvPr id="2" name="Title 1"/>
          <p:cNvSpPr>
            <a:spLocks noGrp="1"/>
          </p:cNvSpPr>
          <p:nvPr>
            <p:ph type="ctrTitle" idx="4294967295"/>
          </p:nvPr>
        </p:nvSpPr>
        <p:spPr>
          <a:xfrm>
            <a:off x="788988" y="1816527"/>
            <a:ext cx="8355012" cy="1470025"/>
          </a:xfrm>
          <a:prstGeom prst="rect">
            <a:avLst/>
          </a:prstGeom>
        </p:spPr>
        <p:txBody>
          <a:bodyPr/>
          <a:lstStyle/>
          <a:p>
            <a:pPr algn="l"/>
            <a:r>
              <a:rPr lang="en-US" b="1" dirty="0" smtClean="0">
                <a:solidFill>
                  <a:schemeClr val="tx2"/>
                </a:solidFill>
                <a:latin typeface="Trebuchet MS"/>
              </a:rPr>
              <a:t>Building Better Opportunities</a:t>
            </a:r>
            <a:endParaRPr lang="en-US" b="1" dirty="0">
              <a:solidFill>
                <a:schemeClr val="tx2"/>
              </a:solidFill>
              <a:latin typeface="Trebuchet MS"/>
            </a:endParaRPr>
          </a:p>
        </p:txBody>
      </p:sp>
    </p:spTree>
    <p:extLst>
      <p:ext uri="{BB962C8B-B14F-4D97-AF65-F5344CB8AC3E}">
        <p14:creationId xmlns:p14="http://schemas.microsoft.com/office/powerpoint/2010/main" val="2250999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77973" y="1298162"/>
            <a:ext cx="7669212" cy="3672422"/>
          </a:xfrm>
        </p:spPr>
        <p:txBody>
          <a:bodyPr/>
          <a:lstStyle/>
          <a:p>
            <a:endParaRPr lang="en-US" sz="2000" dirty="0"/>
          </a:p>
          <a:p>
            <a:pPr marL="342900" indent="-342900">
              <a:buFont typeface="Arial" panose="020B0604020202020204" pitchFamily="34" charset="0"/>
              <a:buChar char="•"/>
            </a:pPr>
            <a:r>
              <a:rPr lang="en-US" sz="2000" dirty="0">
                <a:solidFill>
                  <a:schemeClr val="tx2"/>
                </a:solidFill>
              </a:rPr>
              <a:t>We are transferring on to a new Annex A which should make re profiling easier.</a:t>
            </a:r>
          </a:p>
          <a:p>
            <a:pPr marL="342900" indent="-342900">
              <a:buFont typeface="Arial" panose="020B0604020202020204" pitchFamily="34" charset="0"/>
              <a:buChar char="•"/>
            </a:pPr>
            <a:r>
              <a:rPr lang="en-US" sz="2000" dirty="0">
                <a:solidFill>
                  <a:schemeClr val="tx2"/>
                </a:solidFill>
              </a:rPr>
              <a:t>Annex A &amp; O must balance</a:t>
            </a:r>
          </a:p>
          <a:p>
            <a:pPr marL="342900" indent="-342900">
              <a:buFont typeface="Arial" panose="020B0604020202020204" pitchFamily="34" charset="0"/>
              <a:buChar char="•"/>
            </a:pPr>
            <a:r>
              <a:rPr lang="en-US" sz="2000" dirty="0">
                <a:solidFill>
                  <a:schemeClr val="tx2"/>
                </a:solidFill>
              </a:rPr>
              <a:t>Only input data to the nearest penny, as the rounding issues causes Annex A &amp; O not to balance</a:t>
            </a:r>
          </a:p>
          <a:p>
            <a:pPr marL="342900" indent="-342900">
              <a:buFont typeface="Arial" panose="020B0604020202020204" pitchFamily="34" charset="0"/>
              <a:buChar char="•"/>
            </a:pPr>
            <a:r>
              <a:rPr lang="en-US" sz="2000" dirty="0">
                <a:solidFill>
                  <a:schemeClr val="tx2"/>
                </a:solidFill>
              </a:rPr>
              <a:t>If copying &amp; pasting, be careful, for example, copying a formula, from a partners Annex causes havoc in the final Annex to us</a:t>
            </a:r>
          </a:p>
          <a:p>
            <a:pPr marL="342900" indent="-342900">
              <a:buFont typeface="Arial" panose="020B0604020202020204" pitchFamily="34" charset="0"/>
              <a:buChar char="•"/>
            </a:pPr>
            <a:r>
              <a:rPr lang="en-US" sz="2000" dirty="0">
                <a:solidFill>
                  <a:schemeClr val="tx2"/>
                </a:solidFill>
              </a:rPr>
              <a:t>Description in Annex O, should be clear, remember it should be able to withstand an audit in 10 years time.</a:t>
            </a:r>
          </a:p>
          <a:p>
            <a:pPr marL="342900" indent="-342900">
              <a:buFont typeface="Arial" panose="020B0604020202020204" pitchFamily="34" charset="0"/>
              <a:buChar char="•"/>
            </a:pPr>
            <a:r>
              <a:rPr lang="en-US" sz="2000" dirty="0">
                <a:solidFill>
                  <a:schemeClr val="tx2"/>
                </a:solidFill>
              </a:rPr>
              <a:t>Clearly explain, any discrepancies in forecast and actuals in your annex B</a:t>
            </a:r>
          </a:p>
          <a:p>
            <a:pPr marL="342900" indent="-342900">
              <a:buFont typeface="Arial" panose="020B0604020202020204" pitchFamily="34" charset="0"/>
              <a:buChar char="•"/>
            </a:pPr>
            <a:r>
              <a:rPr lang="en-US" sz="2000" dirty="0">
                <a:solidFill>
                  <a:schemeClr val="tx2"/>
                </a:solidFill>
              </a:rPr>
              <a:t>Annex D should clearly explain any re profiling </a:t>
            </a:r>
          </a:p>
        </p:txBody>
      </p:sp>
    </p:spTree>
    <p:extLst>
      <p:ext uri="{BB962C8B-B14F-4D97-AF65-F5344CB8AC3E}">
        <p14:creationId xmlns:p14="http://schemas.microsoft.com/office/powerpoint/2010/main" val="214583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781683" y="-770297"/>
            <a:ext cx="7669212" cy="3672422"/>
          </a:xfrm>
        </p:spPr>
        <p:txBody>
          <a:bodyPr/>
          <a:lstStyle/>
          <a:p>
            <a:pPr algn="l"/>
            <a:endParaRPr lang="en-US" sz="2000" dirty="0" smtClean="0"/>
          </a:p>
          <a:p>
            <a:pPr algn="l"/>
            <a:endParaRPr lang="en-US" sz="2000" dirty="0"/>
          </a:p>
          <a:p>
            <a:pPr algn="l"/>
            <a:endParaRPr lang="en-US" sz="2000" dirty="0" smtClean="0"/>
          </a:p>
          <a:p>
            <a:pPr algn="l"/>
            <a:endParaRPr lang="en-US" sz="2000" dirty="0"/>
          </a:p>
          <a:p>
            <a:r>
              <a:rPr lang="en-US" sz="4000" dirty="0" smtClean="0">
                <a:solidFill>
                  <a:schemeClr val="tx2"/>
                </a:solidFill>
              </a:rPr>
              <a:t>DISCUSSION </a:t>
            </a:r>
            <a:endParaRPr lang="en-US" sz="4000" dirty="0">
              <a:solidFill>
                <a:schemeClr val="tx2"/>
              </a:solidFill>
            </a:endParaRPr>
          </a:p>
        </p:txBody>
      </p:sp>
      <p:pic>
        <p:nvPicPr>
          <p:cNvPr id="3" name="Picture 2"/>
          <p:cNvPicPr>
            <a:picLocks noChangeAspect="1"/>
          </p:cNvPicPr>
          <p:nvPr/>
        </p:nvPicPr>
        <p:blipFill>
          <a:blip r:embed="rId3"/>
          <a:stretch>
            <a:fillRect/>
          </a:stretch>
        </p:blipFill>
        <p:spPr>
          <a:xfrm>
            <a:off x="961137" y="1065914"/>
            <a:ext cx="7241190" cy="5058841"/>
          </a:xfrm>
          <a:prstGeom prst="rect">
            <a:avLst/>
          </a:prstGeom>
        </p:spPr>
      </p:pic>
    </p:spTree>
    <p:extLst>
      <p:ext uri="{BB962C8B-B14F-4D97-AF65-F5344CB8AC3E}">
        <p14:creationId xmlns:p14="http://schemas.microsoft.com/office/powerpoint/2010/main" val="1985533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solidFill>
                  <a:schemeClr val="tx2"/>
                </a:solidFill>
              </a:rPr>
              <a:t>Resources Available </a:t>
            </a:r>
          </a:p>
          <a:p>
            <a:r>
              <a:rPr lang="en-GB" sz="2800" dirty="0" smtClean="0">
                <a:solidFill>
                  <a:schemeClr val="tx2"/>
                </a:solidFill>
                <a:hlinkClick r:id="rId3"/>
              </a:rPr>
              <a:t>https://www.bboesfsupport.com/</a:t>
            </a:r>
            <a:r>
              <a:rPr lang="en-GB" sz="2800" dirty="0" smtClean="0">
                <a:solidFill>
                  <a:schemeClr val="tx2"/>
                </a:solidFill>
              </a:rPr>
              <a:t> - Range of webinars ranging from claim submission webinar to actual cost</a:t>
            </a:r>
          </a:p>
          <a:p>
            <a:r>
              <a:rPr lang="en-GB" sz="2800" dirty="0" smtClean="0">
                <a:solidFill>
                  <a:schemeClr val="tx2"/>
                </a:solidFill>
              </a:rPr>
              <a:t>November Newsletter summarising claims feedback </a:t>
            </a:r>
          </a:p>
          <a:p>
            <a:r>
              <a:rPr lang="en-GB" sz="2800" dirty="0" smtClean="0">
                <a:solidFill>
                  <a:schemeClr val="tx2"/>
                </a:solidFill>
              </a:rPr>
              <a:t>Guide to delivering European Funding (England only)</a:t>
            </a:r>
          </a:p>
          <a:p>
            <a:endParaRPr lang="en-GB" dirty="0" smtClean="0">
              <a:solidFill>
                <a:schemeClr val="tx2"/>
              </a:solidFill>
            </a:endParaRPr>
          </a:p>
          <a:p>
            <a:endParaRPr lang="en-GB" dirty="0">
              <a:solidFill>
                <a:schemeClr val="tx2"/>
              </a:solidFill>
            </a:endParaRPr>
          </a:p>
          <a:p>
            <a:endParaRPr lang="en-GB" dirty="0">
              <a:solidFill>
                <a:schemeClr val="tx2"/>
              </a:solidFill>
            </a:endParaRPr>
          </a:p>
        </p:txBody>
      </p:sp>
    </p:spTree>
    <p:extLst>
      <p:ext uri="{BB962C8B-B14F-4D97-AF65-F5344CB8AC3E}">
        <p14:creationId xmlns:p14="http://schemas.microsoft.com/office/powerpoint/2010/main" val="2332976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3600" dirty="0" smtClean="0">
                <a:solidFill>
                  <a:srgbClr val="002060"/>
                </a:solidFill>
              </a:rPr>
              <a:t>Financial Compliance</a:t>
            </a:r>
          </a:p>
          <a:p>
            <a:endParaRPr lang="en-US" sz="3600" b="1" dirty="0" smtClean="0">
              <a:solidFill>
                <a:srgbClr val="002060"/>
              </a:solidFill>
            </a:endParaRPr>
          </a:p>
          <a:p>
            <a:r>
              <a:rPr lang="en-US" sz="3600" dirty="0" smtClean="0">
                <a:solidFill>
                  <a:srgbClr val="002060"/>
                </a:solidFill>
              </a:rPr>
              <a:t>Heavy Scrutiny</a:t>
            </a:r>
          </a:p>
          <a:p>
            <a:endParaRPr lang="en-US" sz="3600" dirty="0" smtClean="0">
              <a:solidFill>
                <a:srgbClr val="002060"/>
              </a:solidFill>
            </a:endParaRPr>
          </a:p>
          <a:p>
            <a:r>
              <a:rPr lang="en-US" sz="3600" dirty="0" smtClean="0">
                <a:solidFill>
                  <a:srgbClr val="002060"/>
                </a:solidFill>
              </a:rPr>
              <a:t>Financial Repercussions </a:t>
            </a:r>
            <a:endParaRPr lang="en-US" sz="3600" dirty="0">
              <a:solidFill>
                <a:srgbClr val="002060"/>
              </a:solidFill>
            </a:endParaRPr>
          </a:p>
        </p:txBody>
      </p:sp>
    </p:spTree>
    <p:extLst>
      <p:ext uri="{BB962C8B-B14F-4D97-AF65-F5344CB8AC3E}">
        <p14:creationId xmlns:p14="http://schemas.microsoft.com/office/powerpoint/2010/main" val="2672865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143361907"/>
              </p:ext>
            </p:extLst>
          </p:nvPr>
        </p:nvGraphicFramePr>
        <p:xfrm>
          <a:off x="-290512" y="482600"/>
          <a:ext cx="8393112" cy="584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8941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3600" dirty="0" smtClean="0">
                <a:solidFill>
                  <a:schemeClr val="tx2"/>
                </a:solidFill>
              </a:rPr>
              <a:t>ACTUAL COST </a:t>
            </a:r>
          </a:p>
          <a:p>
            <a:endParaRPr lang="en-US" sz="3600" dirty="0">
              <a:solidFill>
                <a:schemeClr val="tx2"/>
              </a:solidFill>
            </a:endParaRPr>
          </a:p>
          <a:p>
            <a:r>
              <a:rPr lang="en-US" sz="3600" dirty="0" smtClean="0">
                <a:solidFill>
                  <a:schemeClr val="tx2"/>
                </a:solidFill>
              </a:rPr>
              <a:t>BBO ESF Support Webinar on Actual Costs </a:t>
            </a:r>
          </a:p>
          <a:p>
            <a:r>
              <a:rPr lang="en-US" sz="3600" dirty="0">
                <a:solidFill>
                  <a:schemeClr val="tx2"/>
                </a:solidFill>
              </a:rPr>
              <a:t>https://www.bboesfsupport.com/actual-costs-webinar-1</a:t>
            </a:r>
          </a:p>
        </p:txBody>
      </p:sp>
    </p:spTree>
    <p:extLst>
      <p:ext uri="{BB962C8B-B14F-4D97-AF65-F5344CB8AC3E}">
        <p14:creationId xmlns:p14="http://schemas.microsoft.com/office/powerpoint/2010/main" val="165546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3600" dirty="0" smtClean="0">
                <a:solidFill>
                  <a:schemeClr val="tx2"/>
                </a:solidFill>
              </a:rPr>
              <a:t>Defrayal</a:t>
            </a:r>
            <a:endParaRPr lang="en-US" sz="3600" dirty="0">
              <a:solidFill>
                <a:schemeClr val="tx2"/>
              </a:solidFill>
            </a:endParaRPr>
          </a:p>
          <a:p>
            <a:endParaRPr lang="en-US" sz="3600" dirty="0">
              <a:solidFill>
                <a:schemeClr val="tx2"/>
              </a:solidFill>
            </a:endParaRPr>
          </a:p>
          <a:p>
            <a:r>
              <a:rPr lang="en-US" sz="3600" dirty="0" smtClean="0">
                <a:solidFill>
                  <a:schemeClr val="tx2"/>
                </a:solidFill>
              </a:rPr>
              <a:t>All partners need to show evidence from their bank account that payments have been made, as well as the original invoice</a:t>
            </a:r>
            <a:endParaRPr lang="en-US" sz="3600" dirty="0">
              <a:solidFill>
                <a:schemeClr val="tx2"/>
              </a:solidFill>
            </a:endParaRPr>
          </a:p>
          <a:p>
            <a:pPr algn="l"/>
            <a:endParaRPr lang="en-US" sz="2000" dirty="0"/>
          </a:p>
        </p:txBody>
      </p:sp>
    </p:spTree>
    <p:extLst>
      <p:ext uri="{BB962C8B-B14F-4D97-AF65-F5344CB8AC3E}">
        <p14:creationId xmlns:p14="http://schemas.microsoft.com/office/powerpoint/2010/main" val="1228243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3600" dirty="0" smtClean="0">
                <a:solidFill>
                  <a:schemeClr val="tx2"/>
                </a:solidFill>
              </a:rPr>
              <a:t>Direct/ Indirect Costs</a:t>
            </a:r>
          </a:p>
          <a:p>
            <a:r>
              <a:rPr lang="en-US" sz="2800" b="1" dirty="0" smtClean="0">
                <a:solidFill>
                  <a:schemeClr val="tx2"/>
                </a:solidFill>
              </a:rPr>
              <a:t>Direct costs </a:t>
            </a:r>
            <a:r>
              <a:rPr lang="en-US" sz="2800" dirty="0" smtClean="0">
                <a:solidFill>
                  <a:schemeClr val="tx2"/>
                </a:solidFill>
              </a:rPr>
              <a:t>are directly related to a project activity such as staff salaries</a:t>
            </a:r>
          </a:p>
          <a:p>
            <a:r>
              <a:rPr lang="en-US" sz="2800" b="1" dirty="0" smtClean="0">
                <a:solidFill>
                  <a:schemeClr val="tx2"/>
                </a:solidFill>
              </a:rPr>
              <a:t>Indirect costs </a:t>
            </a:r>
            <a:r>
              <a:rPr lang="en-US" sz="2800" dirty="0" smtClean="0">
                <a:solidFill>
                  <a:schemeClr val="tx2"/>
                </a:solidFill>
              </a:rPr>
              <a:t>cannot be directly connected to a specific project activity</a:t>
            </a:r>
          </a:p>
          <a:p>
            <a:r>
              <a:rPr lang="en-US" sz="2800" dirty="0" smtClean="0">
                <a:solidFill>
                  <a:schemeClr val="tx2"/>
                </a:solidFill>
              </a:rPr>
              <a:t>* Indirect costs 15% of direct staff costs</a:t>
            </a:r>
            <a:endParaRPr lang="en-US" sz="2800" dirty="0">
              <a:solidFill>
                <a:schemeClr val="tx2"/>
              </a:solidFill>
            </a:endParaRPr>
          </a:p>
        </p:txBody>
      </p:sp>
    </p:spTree>
    <p:extLst>
      <p:ext uri="{BB962C8B-B14F-4D97-AF65-F5344CB8AC3E}">
        <p14:creationId xmlns:p14="http://schemas.microsoft.com/office/powerpoint/2010/main" val="1752803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88988" y="1708470"/>
            <a:ext cx="7669212" cy="3672422"/>
          </a:xfrm>
        </p:spPr>
        <p:txBody>
          <a:bodyPr/>
          <a:lstStyle/>
          <a:p>
            <a:pPr algn="l"/>
            <a:endParaRPr lang="en-US" sz="2000" dirty="0">
              <a:solidFill>
                <a:schemeClr val="tx2"/>
              </a:solidFill>
            </a:endParaRPr>
          </a:p>
          <a:p>
            <a:pPr algn="l"/>
            <a:r>
              <a:rPr lang="en-US" sz="3600" b="1" dirty="0" smtClean="0">
                <a:solidFill>
                  <a:schemeClr val="tx2"/>
                </a:solidFill>
              </a:rPr>
              <a:t>Indirect Costs</a:t>
            </a:r>
          </a:p>
          <a:p>
            <a:pPr marL="342900" indent="-342900" algn="l">
              <a:buFont typeface="Arial" panose="020B0604020202020204" pitchFamily="34" charset="0"/>
              <a:buChar char="•"/>
            </a:pPr>
            <a:r>
              <a:rPr lang="en-US" dirty="0" smtClean="0">
                <a:solidFill>
                  <a:schemeClr val="tx2"/>
                </a:solidFill>
              </a:rPr>
              <a:t>Shared support services, HR</a:t>
            </a:r>
          </a:p>
          <a:p>
            <a:pPr marL="342900" indent="-342900" algn="l">
              <a:buFont typeface="Arial" panose="020B0604020202020204" pitchFamily="34" charset="0"/>
              <a:buChar char="•"/>
            </a:pPr>
            <a:r>
              <a:rPr lang="en-US" dirty="0" smtClean="0">
                <a:solidFill>
                  <a:schemeClr val="tx2"/>
                </a:solidFill>
              </a:rPr>
              <a:t>Overheads, electricity, telephone</a:t>
            </a:r>
          </a:p>
          <a:p>
            <a:pPr marL="342900" indent="-342900" algn="l">
              <a:buFont typeface="Arial" panose="020B0604020202020204" pitchFamily="34" charset="0"/>
              <a:buChar char="•"/>
            </a:pPr>
            <a:r>
              <a:rPr lang="en-US" dirty="0" smtClean="0">
                <a:solidFill>
                  <a:schemeClr val="tx2"/>
                </a:solidFill>
              </a:rPr>
              <a:t>Generally anything you would expect to apportion</a:t>
            </a:r>
            <a:endParaRPr lang="en-US" dirty="0">
              <a:solidFill>
                <a:schemeClr val="tx2"/>
              </a:solidFill>
            </a:endParaRPr>
          </a:p>
        </p:txBody>
      </p:sp>
    </p:spTree>
    <p:extLst>
      <p:ext uri="{BB962C8B-B14F-4D97-AF65-F5344CB8AC3E}">
        <p14:creationId xmlns:p14="http://schemas.microsoft.com/office/powerpoint/2010/main" val="2386468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43511" y="1262993"/>
            <a:ext cx="7669212" cy="3672422"/>
          </a:xfrm>
        </p:spPr>
        <p:txBody>
          <a:bodyPr/>
          <a:lstStyle/>
          <a:p>
            <a:pPr algn="l"/>
            <a:r>
              <a:rPr lang="en-US" sz="3600" dirty="0" smtClean="0">
                <a:solidFill>
                  <a:schemeClr val="tx2"/>
                </a:solidFill>
              </a:rPr>
              <a:t>Leads Responsibility</a:t>
            </a:r>
          </a:p>
          <a:p>
            <a:pPr algn="l"/>
            <a:endParaRPr lang="en-US" sz="2800" dirty="0"/>
          </a:p>
          <a:p>
            <a:pPr marL="342900" indent="-342900" algn="l">
              <a:buFont typeface="Arial" panose="020B0604020202020204" pitchFamily="34" charset="0"/>
              <a:buChar char="•"/>
            </a:pPr>
            <a:r>
              <a:rPr lang="en-US" sz="2800" dirty="0" smtClean="0">
                <a:solidFill>
                  <a:schemeClr val="tx2"/>
                </a:solidFill>
              </a:rPr>
              <a:t>It is your responsibility to support all partners to understand what they are signing up to i.e. the rules and regulations of the programme</a:t>
            </a:r>
          </a:p>
          <a:p>
            <a:pPr marL="342900" indent="-342900" algn="l">
              <a:buFont typeface="Arial" panose="020B0604020202020204" pitchFamily="34" charset="0"/>
              <a:buChar char="•"/>
            </a:pPr>
            <a:r>
              <a:rPr lang="en-US" sz="2800" dirty="0" smtClean="0">
                <a:solidFill>
                  <a:schemeClr val="tx2"/>
                </a:solidFill>
              </a:rPr>
              <a:t>It is your responsibility to check everything that is sent to you, by a partner, before submitting your claim to us </a:t>
            </a:r>
          </a:p>
          <a:p>
            <a:pPr algn="l"/>
            <a:endParaRPr lang="en-US" sz="2000" dirty="0"/>
          </a:p>
          <a:p>
            <a:pPr algn="l"/>
            <a:endParaRPr lang="en-US" sz="2000" dirty="0"/>
          </a:p>
        </p:txBody>
      </p:sp>
    </p:spTree>
    <p:extLst>
      <p:ext uri="{BB962C8B-B14F-4D97-AF65-F5344CB8AC3E}">
        <p14:creationId xmlns:p14="http://schemas.microsoft.com/office/powerpoint/2010/main" val="775032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0" y="1086038"/>
            <a:ext cx="8924356" cy="3672422"/>
          </a:xfrm>
        </p:spPr>
        <p:txBody>
          <a:bodyPr/>
          <a:lstStyle/>
          <a:p>
            <a:endParaRPr lang="en-US" sz="2000" b="1" dirty="0">
              <a:solidFill>
                <a:schemeClr val="tx2"/>
              </a:solidFill>
            </a:endParaRPr>
          </a:p>
          <a:p>
            <a:endParaRPr lang="en-US" sz="2000" b="1" dirty="0" smtClean="0">
              <a:solidFill>
                <a:schemeClr val="tx2"/>
              </a:solidFill>
            </a:endParaRPr>
          </a:p>
          <a:p>
            <a:endParaRPr lang="en-US" sz="2000" b="1" dirty="0">
              <a:solidFill>
                <a:schemeClr val="tx2"/>
              </a:solidFill>
            </a:endParaRPr>
          </a:p>
          <a:p>
            <a:endParaRPr lang="en-US" sz="2000" b="1" dirty="0" smtClean="0">
              <a:solidFill>
                <a:schemeClr val="tx2"/>
              </a:solidFill>
            </a:endParaRPr>
          </a:p>
          <a:p>
            <a:endParaRPr lang="en-US" sz="2000" b="1" dirty="0">
              <a:solidFill>
                <a:schemeClr val="tx2"/>
              </a:solidFill>
            </a:endParaRPr>
          </a:p>
          <a:p>
            <a:r>
              <a:rPr lang="en-US" sz="3600" b="1" dirty="0" smtClean="0">
                <a:solidFill>
                  <a:schemeClr val="tx2"/>
                </a:solidFill>
              </a:rPr>
              <a:t>Annexes </a:t>
            </a:r>
          </a:p>
          <a:p>
            <a:endParaRPr lang="en-US" sz="2000" dirty="0" smtClean="0"/>
          </a:p>
          <a:p>
            <a:pPr marL="342900" indent="-342900">
              <a:buFont typeface="Arial" panose="020B0604020202020204" pitchFamily="34" charset="0"/>
              <a:buChar char="•"/>
            </a:pPr>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1749676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414</TotalTime>
  <Words>1813</Words>
  <Application>Microsoft Office PowerPoint</Application>
  <PresentationFormat>On-screen Show (4:3)</PresentationFormat>
  <Paragraphs>143</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Calibri</vt:lpstr>
      <vt:lpstr>Trebuchet MS</vt:lpstr>
      <vt:lpstr>Office Theme</vt:lpstr>
      <vt:lpstr>Building Better Opportunities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Big Lottery Fund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Robinson</dc:creator>
  <cp:lastModifiedBy>Hogg, Nicolas</cp:lastModifiedBy>
  <cp:revision>52</cp:revision>
  <dcterms:created xsi:type="dcterms:W3CDTF">2015-02-11T10:44:15Z</dcterms:created>
  <dcterms:modified xsi:type="dcterms:W3CDTF">2017-07-10T14:51:35Z</dcterms:modified>
</cp:coreProperties>
</file>