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64" r:id="rId3"/>
    <p:sldId id="257" r:id="rId4"/>
    <p:sldId id="258" r:id="rId5"/>
    <p:sldId id="259" r:id="rId6"/>
    <p:sldId id="260" r:id="rId7"/>
    <p:sldId id="261" r:id="rId8"/>
    <p:sldId id="262" r:id="rId9"/>
    <p:sldId id="265" r:id="rId10"/>
    <p:sldId id="263" r:id="rId11"/>
    <p:sldId id="266" r:id="rId1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rm, Amanda" initials="FA" lastIdx="0" clrIdx="0">
    <p:extLst>
      <p:ext uri="{19B8F6BF-5375-455C-9EA6-DF929625EA0E}">
        <p15:presenceInfo xmlns:p15="http://schemas.microsoft.com/office/powerpoint/2012/main" userId="S-1-5-21-605618619-1342244805-1850952788-160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29CE"/>
    <a:srgbClr val="D53DB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78352" autoAdjust="0"/>
  </p:normalViewPr>
  <p:slideViewPr>
    <p:cSldViewPr snapToGrid="0" snapToObjects="1">
      <p:cViewPr varScale="1">
        <p:scale>
          <a:sx n="89" d="100"/>
          <a:sy n="89" d="100"/>
        </p:scale>
        <p:origin x="624" y="9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21BDAA9-080B-4D36-91DA-24B7B775B1F8}" type="datetimeFigureOut">
              <a:rPr lang="en-GB" smtClean="0"/>
              <a:t>10/07/2017</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CDC4F4C-94DF-4955-A037-A2C166C81067}" type="slidenum">
              <a:rPr lang="en-GB" smtClean="0"/>
              <a:t>‹#›</a:t>
            </a:fld>
            <a:endParaRPr lang="en-GB"/>
          </a:p>
        </p:txBody>
      </p:sp>
    </p:spTree>
    <p:extLst>
      <p:ext uri="{BB962C8B-B14F-4D97-AF65-F5344CB8AC3E}">
        <p14:creationId xmlns:p14="http://schemas.microsoft.com/office/powerpoint/2010/main" val="1134711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CDC4F4C-94DF-4955-A037-A2C166C81067}" type="slidenum">
              <a:rPr lang="en-GB" smtClean="0"/>
              <a:t>1</a:t>
            </a:fld>
            <a:endParaRPr lang="en-GB"/>
          </a:p>
        </p:txBody>
      </p:sp>
    </p:spTree>
    <p:extLst>
      <p:ext uri="{BB962C8B-B14F-4D97-AF65-F5344CB8AC3E}">
        <p14:creationId xmlns:p14="http://schemas.microsoft.com/office/powerpoint/2010/main" val="3390441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Now I would</a:t>
            </a:r>
            <a:r>
              <a:rPr lang="en-GB" baseline="0" dirty="0" smtClean="0"/>
              <a:t> like to split you up into groups giving each group a copy of either the evidence or quality slides we discussed so you can share learning on how you might be able to overcome some of these problems.</a:t>
            </a:r>
            <a:endParaRPr lang="en-GB" dirty="0"/>
          </a:p>
        </p:txBody>
      </p:sp>
      <p:sp>
        <p:nvSpPr>
          <p:cNvPr id="4" name="Slide Number Placeholder 3"/>
          <p:cNvSpPr>
            <a:spLocks noGrp="1"/>
          </p:cNvSpPr>
          <p:nvPr>
            <p:ph type="sldNum" sz="quarter" idx="10"/>
          </p:nvPr>
        </p:nvSpPr>
        <p:spPr/>
        <p:txBody>
          <a:bodyPr/>
          <a:lstStyle/>
          <a:p>
            <a:fld id="{3CDC4F4C-94DF-4955-A037-A2C166C81067}" type="slidenum">
              <a:rPr lang="en-GB" smtClean="0"/>
              <a:t>10</a:t>
            </a:fld>
            <a:endParaRPr lang="en-GB"/>
          </a:p>
        </p:txBody>
      </p:sp>
    </p:spTree>
    <p:extLst>
      <p:ext uri="{BB962C8B-B14F-4D97-AF65-F5344CB8AC3E}">
        <p14:creationId xmlns:p14="http://schemas.microsoft.com/office/powerpoint/2010/main" val="1970488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CDC4F4C-94DF-4955-A037-A2C166C81067}" type="slidenum">
              <a:rPr lang="en-GB" smtClean="0"/>
              <a:t>11</a:t>
            </a:fld>
            <a:endParaRPr lang="en-GB"/>
          </a:p>
        </p:txBody>
      </p:sp>
    </p:spTree>
    <p:extLst>
      <p:ext uri="{BB962C8B-B14F-4D97-AF65-F5344CB8AC3E}">
        <p14:creationId xmlns:p14="http://schemas.microsoft.com/office/powerpoint/2010/main" val="4226345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Hello my name is </a:t>
            </a:r>
            <a:r>
              <a:rPr lang="en-GB" dirty="0" err="1" smtClean="0"/>
              <a:t>xxxx</a:t>
            </a:r>
            <a:r>
              <a:rPr lang="en-GB" dirty="0" smtClean="0"/>
              <a:t> I</a:t>
            </a:r>
            <a:r>
              <a:rPr lang="en-GB" baseline="0" dirty="0" smtClean="0"/>
              <a:t> am a funding officers working on the BBO program.  My colleagues and I are here today to feedback to you on the main issues we are finding with the participant files we have been checking.  After this session I would like to give you the opportunity to discuss our findings, so you can chat amongst yourselves in groups to look at ways that you might be able to overcome the issues.  It is likely you have experienced most of these issues yourselves when dealing with your partners. </a:t>
            </a:r>
            <a:endParaRPr lang="en-GB" dirty="0"/>
          </a:p>
        </p:txBody>
      </p:sp>
      <p:sp>
        <p:nvSpPr>
          <p:cNvPr id="4" name="Slide Number Placeholder 3"/>
          <p:cNvSpPr>
            <a:spLocks noGrp="1"/>
          </p:cNvSpPr>
          <p:nvPr>
            <p:ph type="sldNum" sz="quarter" idx="10"/>
          </p:nvPr>
        </p:nvSpPr>
        <p:spPr/>
        <p:txBody>
          <a:bodyPr/>
          <a:lstStyle/>
          <a:p>
            <a:fld id="{3CDC4F4C-94DF-4955-A037-A2C166C81067}" type="slidenum">
              <a:rPr lang="en-GB" smtClean="0"/>
              <a:t>2</a:t>
            </a:fld>
            <a:endParaRPr lang="en-GB"/>
          </a:p>
        </p:txBody>
      </p:sp>
    </p:spTree>
    <p:extLst>
      <p:ext uri="{BB962C8B-B14F-4D97-AF65-F5344CB8AC3E}">
        <p14:creationId xmlns:p14="http://schemas.microsoft.com/office/powerpoint/2010/main" val="1393282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rPr>
              <a:t>I</a:t>
            </a:r>
            <a:r>
              <a:rPr lang="en-GB" sz="1200" baseline="0" dirty="0" smtClean="0">
                <a:solidFill>
                  <a:schemeClr val="tx1"/>
                </a:solidFill>
              </a:rPr>
              <a:t> thought it would be good to start off with the lifecycle of a participant so everyone is aware of what is involved. </a:t>
            </a:r>
            <a:r>
              <a:rPr lang="en-GB" sz="1200" dirty="0" smtClean="0">
                <a:solidFill>
                  <a:schemeClr val="tx1"/>
                </a:solidFill>
              </a:rPr>
              <a:t>It is important</a:t>
            </a:r>
            <a:r>
              <a:rPr lang="en-GB" sz="1200" baseline="0" dirty="0" smtClean="0">
                <a:solidFill>
                  <a:schemeClr val="tx1"/>
                </a:solidFill>
              </a:rPr>
              <a:t> that the coach supports the potential participant to complete Annex H. We have seen some poorly completed forms and suspect that some individuals are being left to it.</a:t>
            </a:r>
            <a:endParaRPr lang="en-GB"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rPr>
              <a:t>Taking part in learning</a:t>
            </a:r>
            <a:r>
              <a:rPr lang="en-GB" sz="1200" baseline="0" dirty="0" smtClean="0">
                <a:solidFill>
                  <a:schemeClr val="tx1"/>
                </a:solidFill>
              </a:rPr>
              <a:t> </a:t>
            </a:r>
            <a:r>
              <a:rPr lang="en-GB" sz="1200" dirty="0" smtClean="0">
                <a:solidFill>
                  <a:schemeClr val="tx1"/>
                </a:solidFill>
              </a:rPr>
              <a:t>activities is the start of the project from the participants’ point of view. This</a:t>
            </a:r>
            <a:r>
              <a:rPr lang="en-GB" sz="1200" baseline="0" dirty="0" smtClean="0">
                <a:solidFill>
                  <a:schemeClr val="tx1"/>
                </a:solidFill>
              </a:rPr>
              <a:t> does not include induction or needs analysis. We will look at the needs analysis and compare it to the activities the participant undertakes to make sure there is consistency in what the person’s ideals and objectives are with the activities they take part in. </a:t>
            </a:r>
            <a:endParaRPr lang="en-GB" sz="1200" dirty="0" smtClean="0">
              <a:solidFill>
                <a:schemeClr val="tx1"/>
              </a:solidFill>
            </a:endParaRPr>
          </a:p>
          <a:p>
            <a:endParaRPr lang="en-GB" dirty="0"/>
          </a:p>
        </p:txBody>
      </p:sp>
      <p:sp>
        <p:nvSpPr>
          <p:cNvPr id="4" name="Slide Number Placeholder 3"/>
          <p:cNvSpPr>
            <a:spLocks noGrp="1"/>
          </p:cNvSpPr>
          <p:nvPr>
            <p:ph type="sldNum" sz="quarter" idx="10"/>
          </p:nvPr>
        </p:nvSpPr>
        <p:spPr/>
        <p:txBody>
          <a:bodyPr/>
          <a:lstStyle/>
          <a:p>
            <a:fld id="{3CDC4F4C-94DF-4955-A037-A2C166C81067}" type="slidenum">
              <a:rPr lang="en-GB" smtClean="0"/>
              <a:t>3</a:t>
            </a:fld>
            <a:endParaRPr lang="en-GB"/>
          </a:p>
        </p:txBody>
      </p:sp>
    </p:spTree>
    <p:extLst>
      <p:ext uri="{BB962C8B-B14F-4D97-AF65-F5344CB8AC3E}">
        <p14:creationId xmlns:p14="http://schemas.microsoft.com/office/powerpoint/2010/main" val="74247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 only does annex I need</a:t>
            </a:r>
            <a:r>
              <a:rPr lang="en-GB" baseline="0" dirty="0" smtClean="0"/>
              <a:t> to be clearly documented but it must also be clear to a third party what progress has been made or what has been the outcome of taking part in an activity. One of the most common issues within Annex I has been a lack of detail within the form as to what has been achieved. For example stating an activity as ‘job club’ is not enough. What has the participant achieved by taking part in the job club. Have skills been developed such as cv writing, confidence building for interviews, did they submit applications </a:t>
            </a:r>
            <a:endParaRPr lang="en-GB" dirty="0"/>
          </a:p>
        </p:txBody>
      </p:sp>
      <p:sp>
        <p:nvSpPr>
          <p:cNvPr id="4" name="Slide Number Placeholder 3"/>
          <p:cNvSpPr>
            <a:spLocks noGrp="1"/>
          </p:cNvSpPr>
          <p:nvPr>
            <p:ph type="sldNum" sz="quarter" idx="10"/>
          </p:nvPr>
        </p:nvSpPr>
        <p:spPr/>
        <p:txBody>
          <a:bodyPr/>
          <a:lstStyle/>
          <a:p>
            <a:fld id="{3CDC4F4C-94DF-4955-A037-A2C166C81067}" type="slidenum">
              <a:rPr lang="en-GB" smtClean="0"/>
              <a:t>4</a:t>
            </a:fld>
            <a:endParaRPr lang="en-GB"/>
          </a:p>
        </p:txBody>
      </p:sp>
    </p:spTree>
    <p:extLst>
      <p:ext uri="{BB962C8B-B14F-4D97-AF65-F5344CB8AC3E}">
        <p14:creationId xmlns:p14="http://schemas.microsoft.com/office/powerpoint/2010/main" val="3914723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Participant data is important</a:t>
            </a:r>
            <a:r>
              <a:rPr lang="en-GB" baseline="0" dirty="0" smtClean="0"/>
              <a:t> for the following reasons. </a:t>
            </a:r>
            <a:r>
              <a:rPr lang="en-GB" dirty="0" smtClean="0"/>
              <a:t> </a:t>
            </a:r>
            <a:endParaRPr lang="en-GB" dirty="0"/>
          </a:p>
        </p:txBody>
      </p:sp>
      <p:sp>
        <p:nvSpPr>
          <p:cNvPr id="4" name="Slide Number Placeholder 3"/>
          <p:cNvSpPr>
            <a:spLocks noGrp="1"/>
          </p:cNvSpPr>
          <p:nvPr>
            <p:ph type="sldNum" sz="quarter" idx="10"/>
          </p:nvPr>
        </p:nvSpPr>
        <p:spPr/>
        <p:txBody>
          <a:bodyPr/>
          <a:lstStyle/>
          <a:p>
            <a:fld id="{3CDC4F4C-94DF-4955-A037-A2C166C81067}" type="slidenum">
              <a:rPr lang="en-GB" smtClean="0"/>
              <a:t>5</a:t>
            </a:fld>
            <a:endParaRPr lang="en-GB"/>
          </a:p>
        </p:txBody>
      </p:sp>
    </p:spTree>
    <p:extLst>
      <p:ext uri="{BB962C8B-B14F-4D97-AF65-F5344CB8AC3E}">
        <p14:creationId xmlns:p14="http://schemas.microsoft.com/office/powerpoint/2010/main" val="467385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you can see we</a:t>
            </a:r>
            <a:r>
              <a:rPr lang="en-GB" baseline="0" dirty="0" smtClean="0"/>
              <a:t> have grouped the errors we are finding to date into two main categories. </a:t>
            </a:r>
            <a:r>
              <a:rPr lang="en-GB" dirty="0" smtClean="0"/>
              <a:t>I</a:t>
            </a:r>
            <a:r>
              <a:rPr lang="en-GB" baseline="0" dirty="0" smtClean="0"/>
              <a:t> am going to discuss the main issues emerging from each category but before I do I just want to stress that this is a learning event. I want us to learn from each other however also feel it is important for me to communicate our findings to date. As I said before I’m sure most of you will be encountering similar with your partners. Hopefully you will be able to share good practices of how you have overcome some of the issues I am about to describe. If you haven’t found solutions yet maybe someone sat next to you has.  </a:t>
            </a:r>
            <a:endParaRPr lang="en-GB" dirty="0"/>
          </a:p>
        </p:txBody>
      </p:sp>
      <p:sp>
        <p:nvSpPr>
          <p:cNvPr id="4" name="Slide Number Placeholder 3"/>
          <p:cNvSpPr>
            <a:spLocks noGrp="1"/>
          </p:cNvSpPr>
          <p:nvPr>
            <p:ph type="sldNum" sz="quarter" idx="10"/>
          </p:nvPr>
        </p:nvSpPr>
        <p:spPr/>
        <p:txBody>
          <a:bodyPr/>
          <a:lstStyle/>
          <a:p>
            <a:fld id="{3CDC4F4C-94DF-4955-A037-A2C166C81067}" type="slidenum">
              <a:rPr lang="en-GB" smtClean="0"/>
              <a:t>6</a:t>
            </a:fld>
            <a:endParaRPr lang="en-GB"/>
          </a:p>
        </p:txBody>
      </p:sp>
    </p:spTree>
    <p:extLst>
      <p:ext uri="{BB962C8B-B14F-4D97-AF65-F5344CB8AC3E}">
        <p14:creationId xmlns:p14="http://schemas.microsoft.com/office/powerpoint/2010/main" val="4082793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Types of evidence: knowing what you need</a:t>
            </a:r>
            <a:r>
              <a:rPr lang="en-GB" baseline="0" dirty="0" smtClean="0"/>
              <a:t> for different participants (especially for EI versus unemployed). </a:t>
            </a:r>
          </a:p>
          <a:p>
            <a:r>
              <a:rPr lang="en-GB" sz="1200" b="0" i="0" u="none" strike="noStrike" kern="1200" baseline="0" dirty="0" smtClean="0">
                <a:solidFill>
                  <a:schemeClr val="tx1"/>
                </a:solidFill>
                <a:latin typeface="+mn-lt"/>
                <a:ea typeface="+mn-ea"/>
                <a:cs typeface="+mn-cs"/>
              </a:rPr>
              <a:t>Hierarchy of Evidence – if you cannot get primary evidence after exhausting all avenues, you can use secondary evidence, but you MUST provide an explanation why. It is not enough that the participant just forgot to bring the documentation. The MA does not want to be burdensome but does need be satisfied that there is a system in place.</a:t>
            </a:r>
          </a:p>
          <a:p>
            <a:r>
              <a:rPr lang="en-GB" sz="1200" b="0" i="0" u="none" strike="noStrike" kern="1200" baseline="0" dirty="0" smtClean="0">
                <a:solidFill>
                  <a:schemeClr val="tx1"/>
                </a:solidFill>
                <a:latin typeface="+mn-lt"/>
                <a:ea typeface="+mn-ea"/>
                <a:cs typeface="+mn-cs"/>
              </a:rPr>
              <a:t>Poor quality referral letters – these are where a participant is referred to the project from another agency but it does not meet the requirements. In summary referral letters must state the name of the participant, name of the ESF project and the eligibility criteria being confirmed </a:t>
            </a:r>
            <a:r>
              <a:rPr lang="en-GB" sz="1200" b="0" i="0" u="none" strike="noStrike" kern="1200" baseline="0" dirty="0" err="1" smtClean="0">
                <a:solidFill>
                  <a:schemeClr val="tx1"/>
                </a:solidFill>
                <a:latin typeface="+mn-lt"/>
                <a:ea typeface="+mn-ea"/>
                <a:cs typeface="+mn-cs"/>
              </a:rPr>
              <a:t>i.e</a:t>
            </a:r>
            <a:r>
              <a:rPr lang="en-GB" sz="1200" b="0" i="0" u="none" strike="noStrike" kern="1200" baseline="0" dirty="0" smtClean="0">
                <a:solidFill>
                  <a:schemeClr val="tx1"/>
                </a:solidFill>
                <a:latin typeface="+mn-lt"/>
                <a:ea typeface="+mn-ea"/>
                <a:cs typeface="+mn-cs"/>
              </a:rPr>
              <a:t> inactive, unemployed, full time student. </a:t>
            </a:r>
          </a:p>
          <a:p>
            <a:r>
              <a:rPr lang="en-GB" sz="1200" b="0" i="0" u="none" strike="noStrike" kern="1200" baseline="0" dirty="0" smtClean="0">
                <a:solidFill>
                  <a:schemeClr val="tx1"/>
                </a:solidFill>
                <a:latin typeface="+mn-lt"/>
                <a:ea typeface="+mn-ea"/>
                <a:cs typeface="+mn-cs"/>
              </a:rPr>
              <a:t>Out of date documentation – certain documents (e.g. birth certificate or registration as a naturalised British citizen) will not change therefore the date is not an issue; however, other documentation such as a letter from the DWP confirming that an individual is unemployed needs to be recent at the time of signing up for the project. </a:t>
            </a:r>
          </a:p>
          <a:p>
            <a:r>
              <a:rPr lang="en-GB" sz="1200" b="0" i="0" u="none" strike="noStrike" kern="1200" baseline="0" dirty="0" smtClean="0">
                <a:solidFill>
                  <a:schemeClr val="tx1"/>
                </a:solidFill>
                <a:latin typeface="+mn-lt"/>
                <a:ea typeface="+mn-ea"/>
                <a:cs typeface="+mn-cs"/>
              </a:rPr>
              <a:t>Short form birth certificate is not eligible evidence on its own as it does not include the name of at least one parent or adoptive parent. </a:t>
            </a:r>
          </a:p>
          <a:p>
            <a:r>
              <a:rPr lang="en-GB" sz="1200" b="0" i="0" u="none" strike="noStrike" kern="1200" baseline="0" dirty="0" smtClean="0">
                <a:solidFill>
                  <a:schemeClr val="tx1"/>
                </a:solidFill>
                <a:latin typeface="+mn-lt"/>
                <a:ea typeface="+mn-ea"/>
                <a:cs typeface="+mn-cs"/>
              </a:rPr>
              <a:t>Over reliance on self-certification – this should only be used as a last resort and as mentioned before, an explanation of what has been done before accepting this as evidence of eligibility.</a:t>
            </a:r>
          </a:p>
          <a:p>
            <a:r>
              <a:rPr lang="en-GB" sz="1200" b="0" i="0" u="none" strike="noStrike" kern="1200" baseline="0" dirty="0" smtClean="0">
                <a:solidFill>
                  <a:schemeClr val="tx1"/>
                </a:solidFill>
                <a:latin typeface="+mn-lt"/>
                <a:ea typeface="+mn-ea"/>
                <a:cs typeface="+mn-cs"/>
              </a:rPr>
              <a:t>No progress reports – Annex I or equivalent must be used to document participant attendance on the project, the activities undertaken and the achievement of personal objectives. Each time an activity is undertaken a clear description should be entered along with the signature of the participant and coach. We are finding these reports do not provide enough detail for us to get a good understanding of what the individual has been doing. We have also come across pre-signed progress reports – this is actually fraudulent.</a:t>
            </a:r>
          </a:p>
          <a:p>
            <a:r>
              <a:rPr lang="en-GB" sz="1200" b="0" i="0" u="none" strike="noStrike" kern="1200" baseline="0" dirty="0" smtClean="0">
                <a:solidFill>
                  <a:schemeClr val="tx1"/>
                </a:solidFill>
                <a:latin typeface="+mn-lt"/>
                <a:ea typeface="+mn-ea"/>
                <a:cs typeface="+mn-cs"/>
              </a:rPr>
              <a:t>No exit evidence of results. When the participant leaves the project (by this we mean when they have actually finished their last activity on the project. The participant exit form should be used to show that the participant has left and record the results they have achieved. Evidence of results must be retained and you can find examples of these on page 15 of section 6 of the manual.  Unfortunately we are finding that in some cases there is either no exit form completed or no evidence to support the result,</a:t>
            </a:r>
            <a:endParaRPr lang="en-GB" dirty="0"/>
          </a:p>
        </p:txBody>
      </p:sp>
      <p:sp>
        <p:nvSpPr>
          <p:cNvPr id="4" name="Slide Number Placeholder 3"/>
          <p:cNvSpPr>
            <a:spLocks noGrp="1"/>
          </p:cNvSpPr>
          <p:nvPr>
            <p:ph type="sldNum" sz="quarter" idx="10"/>
          </p:nvPr>
        </p:nvSpPr>
        <p:spPr/>
        <p:txBody>
          <a:bodyPr/>
          <a:lstStyle/>
          <a:p>
            <a:fld id="{3CDC4F4C-94DF-4955-A037-A2C166C81067}" type="slidenum">
              <a:rPr lang="en-GB" smtClean="0"/>
              <a:t>7</a:t>
            </a:fld>
            <a:endParaRPr lang="en-GB"/>
          </a:p>
        </p:txBody>
      </p:sp>
    </p:spTree>
    <p:extLst>
      <p:ext uri="{BB962C8B-B14F-4D97-AF65-F5344CB8AC3E}">
        <p14:creationId xmlns:p14="http://schemas.microsoft.com/office/powerpoint/2010/main" val="1618141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Illegible documents</a:t>
            </a:r>
            <a:r>
              <a:rPr lang="en-GB" baseline="0" dirty="0" smtClean="0"/>
              <a:t> – some of the scanned documents we receive through Kiteworks are of poor quality and not easy to read. Check the quality before sending. We have also had problems with multiple responses to questions on the forms and crossings out making it difficult to decipher the correct answer. This is why it is important for coaches to help the individuals fill out the forms.  </a:t>
            </a:r>
          </a:p>
          <a:p>
            <a:r>
              <a:rPr lang="en-GB" baseline="0" dirty="0" smtClean="0"/>
              <a:t>Only partial documents sent – check that you send all pages; we have had just one page of a letter where the evidence we need is on another page. We have also had problems where people have scanned only one side of a two sided document so have only got every other page. This is all time consuming for us and you if we need to come back to you to rescan and resend. </a:t>
            </a:r>
          </a:p>
          <a:p>
            <a:r>
              <a:rPr lang="en-GB" baseline="0" dirty="0" smtClean="0"/>
              <a:t>Lack of certification – for those documents that you will be handing back to the participants, there must be a clear declaration that the true copy has been seen; we have seen a lot of copies of documentary evidence that has either not been certified by a project officer or it is illegible or is even on </a:t>
            </a:r>
            <a:r>
              <a:rPr lang="en-GB" baseline="0" smtClean="0"/>
              <a:t>the wrong page. </a:t>
            </a:r>
            <a:endParaRPr lang="en-GB" baseline="0" dirty="0" smtClean="0"/>
          </a:p>
          <a:p>
            <a:r>
              <a:rPr lang="en-GB" dirty="0" smtClean="0"/>
              <a:t>Inconsistency</a:t>
            </a:r>
            <a:r>
              <a:rPr lang="en-GB" baseline="0" dirty="0" smtClean="0"/>
              <a:t> of signatures across documentation, if signatures on various documents that a participant needs to sign, it could be considered suspicious – that the participant has not actually signed the documents.</a:t>
            </a:r>
          </a:p>
          <a:p>
            <a:r>
              <a:rPr lang="en-GB" baseline="0" dirty="0" smtClean="0"/>
              <a:t>Entry forms filled out incorrectly – again, participants should not be left to fill out the entry form. A coach should support and explain throughout</a:t>
            </a:r>
          </a:p>
          <a:p>
            <a:r>
              <a:rPr lang="en-GB" baseline="0" dirty="0" smtClean="0"/>
              <a:t>Information incorrectly transposed onto Annex L – No one can be 100 % mistake free but you can double check that correct information is put onto Annex L – this information is uploaded directly to the MA, which will carry out its own checks</a:t>
            </a:r>
          </a:p>
          <a:p>
            <a:r>
              <a:rPr lang="en-GB" baseline="0" dirty="0" smtClean="0"/>
              <a:t>We are seeing a failure to complete all of the relevant fields in Annex L</a:t>
            </a:r>
            <a:endParaRPr lang="en-GB" dirty="0"/>
          </a:p>
        </p:txBody>
      </p:sp>
      <p:sp>
        <p:nvSpPr>
          <p:cNvPr id="4" name="Slide Number Placeholder 3"/>
          <p:cNvSpPr>
            <a:spLocks noGrp="1"/>
          </p:cNvSpPr>
          <p:nvPr>
            <p:ph type="sldNum" sz="quarter" idx="10"/>
          </p:nvPr>
        </p:nvSpPr>
        <p:spPr/>
        <p:txBody>
          <a:bodyPr/>
          <a:lstStyle/>
          <a:p>
            <a:fld id="{3CDC4F4C-94DF-4955-A037-A2C166C81067}" type="slidenum">
              <a:rPr lang="en-GB" smtClean="0"/>
              <a:t>8</a:t>
            </a:fld>
            <a:endParaRPr lang="en-GB"/>
          </a:p>
        </p:txBody>
      </p:sp>
    </p:spTree>
    <p:extLst>
      <p:ext uri="{BB962C8B-B14F-4D97-AF65-F5344CB8AC3E}">
        <p14:creationId xmlns:p14="http://schemas.microsoft.com/office/powerpoint/2010/main" val="104820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CDC4F4C-94DF-4955-A037-A2C166C81067}" type="slidenum">
              <a:rPr lang="en-GB" smtClean="0"/>
              <a:t>9</a:t>
            </a:fld>
            <a:endParaRPr lang="en-GB"/>
          </a:p>
        </p:txBody>
      </p:sp>
    </p:spTree>
    <p:extLst>
      <p:ext uri="{BB962C8B-B14F-4D97-AF65-F5344CB8AC3E}">
        <p14:creationId xmlns:p14="http://schemas.microsoft.com/office/powerpoint/2010/main" val="4435123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88988" y="1966378"/>
            <a:ext cx="7669212" cy="3672422"/>
          </a:xfrm>
          <a:prstGeom prst="rect">
            <a:avLst/>
          </a:prstGeom>
        </p:spPr>
        <p:txBody>
          <a:bodyPr/>
          <a:lstStyle>
            <a:lvl1pPr marL="0" indent="0" algn="ctr">
              <a:buNone/>
              <a:defRPr>
                <a:solidFill>
                  <a:schemeClr val="tx1">
                    <a:tint val="75000"/>
                  </a:schemeClr>
                </a:solidFill>
                <a:latin typeface="Trebuchet M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cxnSp>
        <p:nvCxnSpPr>
          <p:cNvPr id="7" name="Straight Connector 6"/>
          <p:cNvCxnSpPr/>
          <p:nvPr userDrawn="1"/>
        </p:nvCxnSpPr>
        <p:spPr>
          <a:xfrm>
            <a:off x="788988" y="6175375"/>
            <a:ext cx="7669212" cy="22225"/>
          </a:xfrm>
          <a:prstGeom prst="line">
            <a:avLst/>
          </a:prstGeom>
          <a:ln w="12700" cmpd="sng">
            <a:solidFill>
              <a:srgbClr val="000090"/>
            </a:solidFill>
            <a:prstDash val="dot"/>
          </a:ln>
        </p:spPr>
        <p:style>
          <a:lnRef idx="1">
            <a:schemeClr val="dk1"/>
          </a:lnRef>
          <a:fillRef idx="0">
            <a:schemeClr val="dk1"/>
          </a:fillRef>
          <a:effectRef idx="0">
            <a:schemeClr val="dk1"/>
          </a:effectRef>
          <a:fontRef idx="minor">
            <a:schemeClr val="tx1"/>
          </a:fontRef>
        </p:style>
      </p:cxnSp>
      <p:sp>
        <p:nvSpPr>
          <p:cNvPr id="8" name="TextBox 6"/>
          <p:cNvSpPr txBox="1">
            <a:spLocks noChangeArrowheads="1"/>
          </p:cNvSpPr>
          <p:nvPr userDrawn="1"/>
        </p:nvSpPr>
        <p:spPr bwMode="auto">
          <a:xfrm>
            <a:off x="685800" y="6218238"/>
            <a:ext cx="5364163" cy="277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200" dirty="0">
                <a:solidFill>
                  <a:srgbClr val="000090"/>
                </a:solidFill>
                <a:latin typeface="Trebuchet MS" charset="0"/>
                <a:cs typeface="Trebuchet MS" charset="0"/>
              </a:rPr>
              <a:t>Building Better Opportunities</a:t>
            </a:r>
          </a:p>
        </p:txBody>
      </p:sp>
      <p:pic>
        <p:nvPicPr>
          <p:cNvPr id="6" name="Picture 5" descr="BBO_lock-up_2017_RGB_Smal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1623" y="377813"/>
            <a:ext cx="3442729" cy="1187741"/>
          </a:xfrm>
          <a:prstGeom prst="rect">
            <a:avLst/>
          </a:prstGeom>
        </p:spPr>
      </p:pic>
    </p:spTree>
    <p:extLst>
      <p:ext uri="{BB962C8B-B14F-4D97-AF65-F5344CB8AC3E}">
        <p14:creationId xmlns:p14="http://schemas.microsoft.com/office/powerpoint/2010/main" val="4107353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1"/>
          <p:cNvSpPr txBox="1">
            <a:spLocks/>
          </p:cNvSpPr>
          <p:nvPr userDrawn="1"/>
        </p:nvSpPr>
        <p:spPr>
          <a:xfrm>
            <a:off x="685800" y="2151063"/>
            <a:ext cx="7772400" cy="147002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b="1" dirty="0" err="1" smtClean="0">
                <a:solidFill>
                  <a:srgbClr val="FF0084"/>
                </a:solidFill>
                <a:latin typeface="Trebuchet MS" charset="0"/>
                <a:cs typeface="Trebuchet MS" charset="0"/>
              </a:rPr>
              <a:t>Powerpoint</a:t>
            </a:r>
            <a:r>
              <a:rPr lang="en-US" b="1" dirty="0" smtClean="0">
                <a:solidFill>
                  <a:srgbClr val="FF0084"/>
                </a:solidFill>
                <a:latin typeface="Trebuchet MS" charset="0"/>
                <a:cs typeface="Trebuchet MS" charset="0"/>
              </a:rPr>
              <a:t> title</a:t>
            </a:r>
            <a:endParaRPr lang="en-US" b="1" dirty="0">
              <a:solidFill>
                <a:srgbClr val="FF0084"/>
              </a:solidFill>
              <a:latin typeface="Trebuchet MS" charset="0"/>
              <a:cs typeface="Trebuchet MS" charset="0"/>
            </a:endParaRPr>
          </a:p>
        </p:txBody>
      </p:sp>
      <p:sp>
        <p:nvSpPr>
          <p:cNvPr id="8" name="Subtitle 2"/>
          <p:cNvSpPr txBox="1">
            <a:spLocks/>
          </p:cNvSpPr>
          <p:nvPr userDrawn="1"/>
        </p:nvSpPr>
        <p:spPr>
          <a:xfrm>
            <a:off x="706286" y="3498749"/>
            <a:ext cx="6400800" cy="17526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solidFill>
                  <a:srgbClr val="000090"/>
                </a:solidFill>
                <a:latin typeface="Trebuchet MS" charset="0"/>
                <a:cs typeface="Trebuchet MS" charset="0"/>
              </a:rPr>
              <a:t>Subhead to go here</a:t>
            </a:r>
            <a:endParaRPr lang="en-US" dirty="0">
              <a:solidFill>
                <a:srgbClr val="000090"/>
              </a:solidFill>
              <a:latin typeface="Trebuchet MS" charset="0"/>
              <a:cs typeface="Trebuchet MS" charset="0"/>
            </a:endParaRPr>
          </a:p>
        </p:txBody>
      </p:sp>
      <p:cxnSp>
        <p:nvCxnSpPr>
          <p:cNvPr id="10" name="Straight Connector 9"/>
          <p:cNvCxnSpPr/>
          <p:nvPr userDrawn="1"/>
        </p:nvCxnSpPr>
        <p:spPr>
          <a:xfrm>
            <a:off x="788988" y="6175375"/>
            <a:ext cx="7669212" cy="22225"/>
          </a:xfrm>
          <a:prstGeom prst="line">
            <a:avLst/>
          </a:prstGeom>
          <a:ln w="12700" cmpd="sng">
            <a:solidFill>
              <a:srgbClr val="000090"/>
            </a:solidFill>
            <a:prstDash val="dot"/>
          </a:ln>
        </p:spPr>
        <p:style>
          <a:lnRef idx="1">
            <a:schemeClr val="dk1"/>
          </a:lnRef>
          <a:fillRef idx="0">
            <a:schemeClr val="dk1"/>
          </a:fillRef>
          <a:effectRef idx="0">
            <a:schemeClr val="dk1"/>
          </a:effectRef>
          <a:fontRef idx="minor">
            <a:schemeClr val="tx1"/>
          </a:fontRef>
        </p:style>
      </p:cxnSp>
      <p:sp>
        <p:nvSpPr>
          <p:cNvPr id="11" name="TextBox 6"/>
          <p:cNvSpPr txBox="1">
            <a:spLocks noChangeArrowheads="1"/>
          </p:cNvSpPr>
          <p:nvPr userDrawn="1"/>
        </p:nvSpPr>
        <p:spPr bwMode="auto">
          <a:xfrm>
            <a:off x="685800" y="6218238"/>
            <a:ext cx="5364163" cy="277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200" dirty="0">
                <a:solidFill>
                  <a:srgbClr val="000090"/>
                </a:solidFill>
                <a:latin typeface="Trebuchet MS" charset="0"/>
                <a:cs typeface="Trebuchet MS" charset="0"/>
              </a:rPr>
              <a:t>Building Better Opportunities</a:t>
            </a:r>
          </a:p>
        </p:txBody>
      </p:sp>
      <p:pic>
        <p:nvPicPr>
          <p:cNvPr id="2" name="Picture 1" descr="BBO_lock-up_2017_RGB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1623" y="377813"/>
            <a:ext cx="3442729" cy="1187741"/>
          </a:xfrm>
          <a:prstGeom prst="rect">
            <a:avLst/>
          </a:prstGeom>
        </p:spPr>
      </p:pic>
    </p:spTree>
    <p:extLst>
      <p:ext uri="{BB962C8B-B14F-4D97-AF65-F5344CB8AC3E}">
        <p14:creationId xmlns:p14="http://schemas.microsoft.com/office/powerpoint/2010/main" val="3081735060"/>
      </p:ext>
    </p:extLst>
  </p:cSld>
  <p:clrMap bg1="lt1" tx1="dk1" bg2="lt2" tx2="dk2" accent1="accent1" accent2="accent2" accent3="accent3" accent4="accent4" accent5="accent5" accent6="accent6" hlink="hlink" folHlink="folHlink"/>
  <p:sldLayoutIdLst>
    <p:sldLayoutId id="2147483649" r:id="rId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591548/ESF_Data_Evidence_Requirements_v2.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www.bboesfsupport.com/participant-eligibility-webina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88988" y="3600450"/>
            <a:ext cx="7669212" cy="2038350"/>
          </a:xfrm>
        </p:spPr>
        <p:txBody>
          <a:bodyPr/>
          <a:lstStyle/>
          <a:p>
            <a:pPr algn="l"/>
            <a:r>
              <a:rPr lang="en-US" dirty="0" smtClean="0">
                <a:solidFill>
                  <a:srgbClr val="000090"/>
                </a:solidFill>
              </a:rPr>
              <a:t>June 2017</a:t>
            </a:r>
            <a:endParaRPr lang="en-US" dirty="0">
              <a:solidFill>
                <a:srgbClr val="000090"/>
              </a:solidFill>
            </a:endParaRPr>
          </a:p>
        </p:txBody>
      </p:sp>
      <p:sp>
        <p:nvSpPr>
          <p:cNvPr id="2" name="Title 1"/>
          <p:cNvSpPr>
            <a:spLocks noGrp="1"/>
          </p:cNvSpPr>
          <p:nvPr>
            <p:ph type="ctrTitle" idx="4294967295"/>
          </p:nvPr>
        </p:nvSpPr>
        <p:spPr>
          <a:xfrm>
            <a:off x="699796" y="2130425"/>
            <a:ext cx="8444204" cy="1470025"/>
          </a:xfrm>
          <a:prstGeom prst="rect">
            <a:avLst/>
          </a:prstGeom>
        </p:spPr>
        <p:txBody>
          <a:bodyPr/>
          <a:lstStyle/>
          <a:p>
            <a:pPr algn="l"/>
            <a:r>
              <a:rPr lang="en-US" dirty="0" smtClean="0">
                <a:solidFill>
                  <a:srgbClr val="D53DBF"/>
                </a:solidFill>
                <a:latin typeface="Trebuchet MS"/>
              </a:rPr>
              <a:t>Building Better Opportunities</a:t>
            </a:r>
            <a:endParaRPr lang="en-US" dirty="0">
              <a:solidFill>
                <a:srgbClr val="D53DBF"/>
              </a:solidFill>
              <a:latin typeface="Trebuchet MS"/>
            </a:endParaRPr>
          </a:p>
        </p:txBody>
      </p:sp>
    </p:spTree>
    <p:extLst>
      <p:ext uri="{BB962C8B-B14F-4D97-AF65-F5344CB8AC3E}">
        <p14:creationId xmlns:p14="http://schemas.microsoft.com/office/powerpoint/2010/main" val="2250999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GB" dirty="0">
                <a:solidFill>
                  <a:srgbClr val="E929CE"/>
                </a:solidFill>
              </a:rPr>
              <a:t>Discussion </a:t>
            </a:r>
            <a:r>
              <a:rPr lang="en-GB" dirty="0" smtClean="0">
                <a:solidFill>
                  <a:srgbClr val="E929CE"/>
                </a:solidFill>
              </a:rPr>
              <a:t>groups</a:t>
            </a:r>
          </a:p>
          <a:p>
            <a:pPr algn="l"/>
            <a:endParaRPr lang="en-GB" b="1" dirty="0"/>
          </a:p>
          <a:p>
            <a:pPr algn="l"/>
            <a:r>
              <a:rPr lang="en-GB" dirty="0">
                <a:solidFill>
                  <a:schemeClr val="tx1"/>
                </a:solidFill>
              </a:rPr>
              <a:t>Common errors</a:t>
            </a:r>
          </a:p>
          <a:p>
            <a:pPr algn="l"/>
            <a:endParaRPr lang="en-GB" dirty="0">
              <a:solidFill>
                <a:schemeClr val="tx1"/>
              </a:solidFill>
            </a:endParaRPr>
          </a:p>
          <a:p>
            <a:pPr algn="l"/>
            <a:r>
              <a:rPr lang="en-GB" dirty="0">
                <a:solidFill>
                  <a:schemeClr val="tx1"/>
                </a:solidFill>
              </a:rPr>
              <a:t>Sharing good practice</a:t>
            </a:r>
          </a:p>
          <a:p>
            <a:endParaRPr lang="en-GB" b="1" dirty="0"/>
          </a:p>
        </p:txBody>
      </p:sp>
    </p:spTree>
    <p:extLst>
      <p:ext uri="{BB962C8B-B14F-4D97-AF65-F5344CB8AC3E}">
        <p14:creationId xmlns:p14="http://schemas.microsoft.com/office/powerpoint/2010/main" val="1752987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GB" sz="4000" dirty="0" smtClean="0">
              <a:solidFill>
                <a:srgbClr val="E929CE"/>
              </a:solidFill>
            </a:endParaRPr>
          </a:p>
          <a:p>
            <a:endParaRPr lang="en-GB" sz="3600" dirty="0">
              <a:solidFill>
                <a:srgbClr val="E929CE"/>
              </a:solidFill>
            </a:endParaRPr>
          </a:p>
          <a:p>
            <a:r>
              <a:rPr lang="en-GB" sz="3600" dirty="0" smtClean="0">
                <a:solidFill>
                  <a:srgbClr val="E929CE"/>
                </a:solidFill>
              </a:rPr>
              <a:t>Questions </a:t>
            </a:r>
            <a:endParaRPr lang="en-GB" sz="3600" dirty="0">
              <a:solidFill>
                <a:srgbClr val="E929CE"/>
              </a:solidFill>
            </a:endParaRPr>
          </a:p>
        </p:txBody>
      </p:sp>
    </p:spTree>
    <p:extLst>
      <p:ext uri="{BB962C8B-B14F-4D97-AF65-F5344CB8AC3E}">
        <p14:creationId xmlns:p14="http://schemas.microsoft.com/office/powerpoint/2010/main" val="1712836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US" b="1" dirty="0">
                <a:solidFill>
                  <a:srgbClr val="FF0084"/>
                </a:solidFill>
                <a:latin typeface="Trebuchet MS" charset="0"/>
                <a:cs typeface="Trebuchet MS" charset="0"/>
              </a:rPr>
              <a:t>BBO Learning Event</a:t>
            </a:r>
          </a:p>
          <a:p>
            <a:pPr algn="l"/>
            <a:endParaRPr lang="en-GB" dirty="0" smtClean="0"/>
          </a:p>
          <a:p>
            <a:pPr algn="l"/>
            <a:r>
              <a:rPr lang="en-US" dirty="0">
                <a:solidFill>
                  <a:srgbClr val="000090"/>
                </a:solidFill>
                <a:latin typeface="Trebuchet MS" charset="0"/>
                <a:cs typeface="Trebuchet MS" charset="0"/>
              </a:rPr>
              <a:t>Participants’ files</a:t>
            </a:r>
          </a:p>
          <a:p>
            <a:endParaRPr lang="en-GB" dirty="0"/>
          </a:p>
        </p:txBody>
      </p:sp>
    </p:spTree>
    <p:extLst>
      <p:ext uri="{BB962C8B-B14F-4D97-AF65-F5344CB8AC3E}">
        <p14:creationId xmlns:p14="http://schemas.microsoft.com/office/powerpoint/2010/main" val="386061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GB" sz="2000" dirty="0">
                <a:solidFill>
                  <a:srgbClr val="E929CE"/>
                </a:solidFill>
              </a:rPr>
              <a:t>Lifecycle of the </a:t>
            </a:r>
            <a:r>
              <a:rPr lang="en-GB" sz="2000" dirty="0" smtClean="0">
                <a:solidFill>
                  <a:srgbClr val="E929CE"/>
                </a:solidFill>
              </a:rPr>
              <a:t>participant</a:t>
            </a:r>
          </a:p>
          <a:p>
            <a:pPr algn="l"/>
            <a:endParaRPr lang="en-GB" sz="2000" dirty="0" smtClean="0"/>
          </a:p>
          <a:p>
            <a:pPr marL="342900" indent="-342900" algn="l">
              <a:buFont typeface="Arial" panose="020B0604020202020204" pitchFamily="34" charset="0"/>
              <a:buChar char="•"/>
            </a:pPr>
            <a:r>
              <a:rPr lang="en-GB" sz="2000" dirty="0">
                <a:solidFill>
                  <a:schemeClr val="tx1"/>
                </a:solidFill>
              </a:rPr>
              <a:t>A potential participant is engaged by the project</a:t>
            </a:r>
          </a:p>
          <a:p>
            <a:pPr marL="342900" indent="-342900" algn="l">
              <a:buFont typeface="Arial" panose="020B0604020202020204" pitchFamily="34" charset="0"/>
              <a:buChar char="•"/>
            </a:pPr>
            <a:r>
              <a:rPr lang="en-GB" sz="2000" dirty="0">
                <a:solidFill>
                  <a:schemeClr val="tx1"/>
                </a:solidFill>
              </a:rPr>
              <a:t>The potential participant fills out an Annex H (entry form) and provides evidence of </a:t>
            </a:r>
            <a:r>
              <a:rPr lang="en-GB" sz="2000" dirty="0" smtClean="0">
                <a:solidFill>
                  <a:schemeClr val="tx1"/>
                </a:solidFill>
              </a:rPr>
              <a:t>eligibility</a:t>
            </a:r>
            <a:endParaRPr lang="en-GB" sz="2000" dirty="0">
              <a:solidFill>
                <a:schemeClr val="tx1"/>
              </a:solidFill>
            </a:endParaRPr>
          </a:p>
          <a:p>
            <a:pPr marL="342900" indent="-342900" algn="l">
              <a:buFont typeface="Arial" panose="020B0604020202020204" pitchFamily="34" charset="0"/>
              <a:buChar char="•"/>
            </a:pPr>
            <a:r>
              <a:rPr lang="en-GB" sz="2000" dirty="0" smtClean="0">
                <a:solidFill>
                  <a:schemeClr val="tx1"/>
                </a:solidFill>
              </a:rPr>
              <a:t>With support from the coach, the </a:t>
            </a:r>
            <a:r>
              <a:rPr lang="en-GB" sz="2000" dirty="0">
                <a:solidFill>
                  <a:schemeClr val="tx1"/>
                </a:solidFill>
              </a:rPr>
              <a:t>participant completes a needs analysis and sets objectives</a:t>
            </a:r>
          </a:p>
          <a:p>
            <a:pPr marL="342900" indent="-342900" algn="l">
              <a:buFont typeface="Arial" panose="020B0604020202020204" pitchFamily="34" charset="0"/>
              <a:buChar char="•"/>
            </a:pPr>
            <a:r>
              <a:rPr lang="en-GB" sz="2000" dirty="0">
                <a:solidFill>
                  <a:schemeClr val="tx1"/>
                </a:solidFill>
              </a:rPr>
              <a:t>The participant engages in activities in line with the needs analysis and objectives. </a:t>
            </a:r>
            <a:endParaRPr lang="en-GB" sz="2000" dirty="0"/>
          </a:p>
          <a:p>
            <a:pPr algn="l"/>
            <a:endParaRPr lang="en-US" sz="2000" dirty="0"/>
          </a:p>
        </p:txBody>
      </p:sp>
    </p:spTree>
    <p:extLst>
      <p:ext uri="{BB962C8B-B14F-4D97-AF65-F5344CB8AC3E}">
        <p14:creationId xmlns:p14="http://schemas.microsoft.com/office/powerpoint/2010/main" val="2672865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GB" sz="2000" dirty="0">
                <a:solidFill>
                  <a:srgbClr val="D53DBF"/>
                </a:solidFill>
              </a:rPr>
              <a:t>Lifecycle of the </a:t>
            </a:r>
            <a:r>
              <a:rPr lang="en-GB" sz="2000" dirty="0" smtClean="0">
                <a:solidFill>
                  <a:srgbClr val="D53DBF"/>
                </a:solidFill>
              </a:rPr>
              <a:t>participant</a:t>
            </a:r>
          </a:p>
          <a:p>
            <a:pPr algn="l"/>
            <a:endParaRPr lang="en-GB" sz="2000" dirty="0"/>
          </a:p>
          <a:p>
            <a:pPr marL="342900" indent="-342900" algn="l">
              <a:buFont typeface="Arial" panose="020B0604020202020204" pitchFamily="34" charset="0"/>
              <a:buChar char="•"/>
            </a:pPr>
            <a:r>
              <a:rPr lang="en-GB" sz="2000" dirty="0">
                <a:solidFill>
                  <a:schemeClr val="tx1"/>
                </a:solidFill>
              </a:rPr>
              <a:t>An Annex I (or equivalent progress report) is up-dated and signed by both the participant and coach as activities are completed and objectives are </a:t>
            </a:r>
            <a:r>
              <a:rPr lang="en-GB" sz="2000" dirty="0" smtClean="0">
                <a:solidFill>
                  <a:schemeClr val="tx1"/>
                </a:solidFill>
              </a:rPr>
              <a:t>achieved</a:t>
            </a:r>
          </a:p>
          <a:p>
            <a:pPr marL="342900" indent="-342900" algn="l">
              <a:buFont typeface="Arial" panose="020B0604020202020204" pitchFamily="34" charset="0"/>
              <a:buChar char="•"/>
            </a:pPr>
            <a:r>
              <a:rPr lang="en-GB" sz="2000" dirty="0">
                <a:solidFill>
                  <a:schemeClr val="tx1"/>
                </a:solidFill>
              </a:rPr>
              <a:t>The participant finishes project activities and (hopefully) achieves a result </a:t>
            </a:r>
          </a:p>
          <a:p>
            <a:pPr algn="l"/>
            <a:endParaRPr lang="en-GB" sz="2000" dirty="0">
              <a:solidFill>
                <a:schemeClr val="tx1"/>
              </a:solidFill>
            </a:endParaRPr>
          </a:p>
          <a:p>
            <a:pPr algn="l"/>
            <a:r>
              <a:rPr lang="en-GB" sz="2000" dirty="0">
                <a:solidFill>
                  <a:schemeClr val="tx1"/>
                </a:solidFill>
              </a:rPr>
              <a:t>All of these steps in the lifecycle need to be clearly documented</a:t>
            </a:r>
            <a:endParaRPr lang="en-US" sz="2000" dirty="0">
              <a:solidFill>
                <a:schemeClr val="tx1"/>
              </a:solidFill>
            </a:endParaRPr>
          </a:p>
          <a:p>
            <a:pPr algn="l"/>
            <a:endParaRPr lang="en-GB" sz="2000" dirty="0" smtClean="0"/>
          </a:p>
          <a:p>
            <a:pPr algn="l"/>
            <a:endParaRPr lang="en-GB" sz="2000" dirty="0"/>
          </a:p>
          <a:p>
            <a:pPr algn="l"/>
            <a:endParaRPr lang="en-GB" sz="2000" dirty="0" smtClean="0"/>
          </a:p>
          <a:p>
            <a:pPr algn="l"/>
            <a:endParaRPr lang="en-GB" dirty="0" smtClean="0"/>
          </a:p>
          <a:p>
            <a:pPr algn="l"/>
            <a:endParaRPr lang="en-GB" dirty="0"/>
          </a:p>
          <a:p>
            <a:pPr algn="l"/>
            <a:endParaRPr lang="en-GB" dirty="0"/>
          </a:p>
        </p:txBody>
      </p:sp>
    </p:spTree>
    <p:extLst>
      <p:ext uri="{BB962C8B-B14F-4D97-AF65-F5344CB8AC3E}">
        <p14:creationId xmlns:p14="http://schemas.microsoft.com/office/powerpoint/2010/main" val="3953340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GB" dirty="0" smtClean="0">
                <a:solidFill>
                  <a:srgbClr val="E929CE"/>
                </a:solidFill>
              </a:rPr>
              <a:t>Why participant data is so important</a:t>
            </a:r>
          </a:p>
          <a:p>
            <a:pPr algn="l"/>
            <a:endParaRPr lang="en-GB" sz="2000" dirty="0" smtClean="0"/>
          </a:p>
          <a:p>
            <a:pPr marL="342900" indent="-342900" algn="l">
              <a:buFont typeface="Arial" panose="020B0604020202020204" pitchFamily="34" charset="0"/>
              <a:buChar char="•"/>
            </a:pPr>
            <a:r>
              <a:rPr lang="en-US" sz="2000" dirty="0">
                <a:solidFill>
                  <a:schemeClr val="tx1"/>
                </a:solidFill>
              </a:rPr>
              <a:t>Documentation will come under far greater scrutiny from the EC audit teams than previous ESF programmes</a:t>
            </a:r>
          </a:p>
          <a:p>
            <a:pPr marL="342900" indent="-342900" algn="l">
              <a:buFont typeface="Arial" panose="020B0604020202020204" pitchFamily="34" charset="0"/>
              <a:buChar char="•"/>
            </a:pPr>
            <a:endParaRPr lang="en-US" sz="2000" dirty="0">
              <a:solidFill>
                <a:schemeClr val="tx1"/>
              </a:solidFill>
            </a:endParaRPr>
          </a:p>
          <a:p>
            <a:pPr marL="342900" indent="-342900" algn="l">
              <a:buFont typeface="Arial" panose="020B0604020202020204" pitchFamily="34" charset="0"/>
              <a:buChar char="•"/>
            </a:pPr>
            <a:r>
              <a:rPr lang="en-US" sz="2000" dirty="0">
                <a:solidFill>
                  <a:schemeClr val="tx1"/>
                </a:solidFill>
              </a:rPr>
              <a:t>The data will be used to understand the performance of your project, the LEP area as a whole and will feed into perceived value for money</a:t>
            </a:r>
          </a:p>
          <a:p>
            <a:pPr marL="342900" indent="-342900" algn="l">
              <a:buFont typeface="Arial" panose="020B0604020202020204" pitchFamily="34" charset="0"/>
              <a:buChar char="•"/>
            </a:pPr>
            <a:endParaRPr lang="en-US" sz="2000" dirty="0">
              <a:solidFill>
                <a:schemeClr val="tx1"/>
              </a:solidFill>
            </a:endParaRPr>
          </a:p>
          <a:p>
            <a:pPr marL="342900" indent="-342900" algn="l">
              <a:buFont typeface="Arial" panose="020B0604020202020204" pitchFamily="34" charset="0"/>
              <a:buChar char="•"/>
            </a:pPr>
            <a:r>
              <a:rPr lang="en-US" sz="2000" dirty="0">
                <a:solidFill>
                  <a:schemeClr val="tx1"/>
                </a:solidFill>
              </a:rPr>
              <a:t>Failure at audit risks </a:t>
            </a:r>
            <a:r>
              <a:rPr lang="en-US" sz="2000" dirty="0" err="1">
                <a:solidFill>
                  <a:schemeClr val="tx1"/>
                </a:solidFill>
              </a:rPr>
              <a:t>clawback</a:t>
            </a:r>
            <a:endParaRPr lang="en-US" sz="2000" dirty="0">
              <a:solidFill>
                <a:schemeClr val="tx1"/>
              </a:solidFill>
            </a:endParaRPr>
          </a:p>
          <a:p>
            <a:pPr algn="l"/>
            <a:endParaRPr lang="en-GB" sz="2000" dirty="0"/>
          </a:p>
          <a:p>
            <a:endParaRPr lang="en-GB" dirty="0"/>
          </a:p>
        </p:txBody>
      </p:sp>
    </p:spTree>
    <p:extLst>
      <p:ext uri="{BB962C8B-B14F-4D97-AF65-F5344CB8AC3E}">
        <p14:creationId xmlns:p14="http://schemas.microsoft.com/office/powerpoint/2010/main" val="3773516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1000"/>
                                        <p:tgtEl>
                                          <p:spTgt spid="2">
                                            <p:txEl>
                                              <p:pRg st="6" end="6"/>
                                            </p:txEl>
                                          </p:spTgt>
                                        </p:tgtEl>
                                      </p:cBhvr>
                                    </p:animEffect>
                                    <p:anim calcmode="lin" valueType="num">
                                      <p:cBhvr>
                                        <p:cTn id="2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GB" dirty="0">
                <a:solidFill>
                  <a:srgbClr val="D53DBF"/>
                </a:solidFill>
              </a:rPr>
              <a:t>Why participant data is so </a:t>
            </a:r>
            <a:r>
              <a:rPr lang="en-GB" dirty="0" smtClean="0">
                <a:solidFill>
                  <a:srgbClr val="D53DBF"/>
                </a:solidFill>
              </a:rPr>
              <a:t>important</a:t>
            </a:r>
          </a:p>
          <a:p>
            <a:pPr algn="l"/>
            <a:endParaRPr lang="en-GB" sz="2000" dirty="0" smtClean="0"/>
          </a:p>
          <a:p>
            <a:pPr algn="l"/>
            <a:r>
              <a:rPr lang="en-GB" sz="2000" dirty="0">
                <a:solidFill>
                  <a:schemeClr val="tx1"/>
                </a:solidFill>
              </a:rPr>
              <a:t>The errors we are coming across can be divided into two main categories:</a:t>
            </a:r>
          </a:p>
          <a:p>
            <a:pPr algn="l"/>
            <a:endParaRPr lang="en-GB" sz="2000" dirty="0">
              <a:solidFill>
                <a:schemeClr val="tx1"/>
              </a:solidFill>
            </a:endParaRPr>
          </a:p>
          <a:p>
            <a:pPr algn="l"/>
            <a:endParaRPr lang="en-GB" sz="2000" dirty="0">
              <a:solidFill>
                <a:schemeClr val="tx1"/>
              </a:solidFill>
            </a:endParaRPr>
          </a:p>
          <a:p>
            <a:pPr marL="342900" indent="-342900" algn="l">
              <a:buFont typeface="Arial" panose="020B0604020202020204" pitchFamily="34" charset="0"/>
              <a:buChar char="•"/>
            </a:pPr>
            <a:r>
              <a:rPr lang="en-GB" sz="2000" dirty="0">
                <a:solidFill>
                  <a:schemeClr val="tx1"/>
                </a:solidFill>
              </a:rPr>
              <a:t>Evidence</a:t>
            </a:r>
          </a:p>
          <a:p>
            <a:pPr marL="342900" indent="-342900" algn="l">
              <a:buFont typeface="Arial" panose="020B0604020202020204" pitchFamily="34" charset="0"/>
              <a:buChar char="•"/>
            </a:pPr>
            <a:endParaRPr lang="en-GB" sz="2000" dirty="0">
              <a:solidFill>
                <a:schemeClr val="tx1"/>
              </a:solidFill>
            </a:endParaRPr>
          </a:p>
          <a:p>
            <a:pPr marL="342900" indent="-342900" algn="l">
              <a:buFont typeface="Arial" panose="020B0604020202020204" pitchFamily="34" charset="0"/>
              <a:buChar char="•"/>
            </a:pPr>
            <a:r>
              <a:rPr lang="en-GB" sz="2000" dirty="0">
                <a:solidFill>
                  <a:schemeClr val="tx1"/>
                </a:solidFill>
              </a:rPr>
              <a:t>Quality </a:t>
            </a:r>
          </a:p>
          <a:p>
            <a:pPr algn="l"/>
            <a:endParaRPr lang="en-GB" sz="2000" dirty="0"/>
          </a:p>
        </p:txBody>
      </p:sp>
    </p:spTree>
    <p:extLst>
      <p:ext uri="{BB962C8B-B14F-4D97-AF65-F5344CB8AC3E}">
        <p14:creationId xmlns:p14="http://schemas.microsoft.com/office/powerpoint/2010/main" val="2308823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GB" dirty="0"/>
          </a:p>
          <a:p>
            <a:endParaRPr lang="en-GB" dirty="0"/>
          </a:p>
        </p:txBody>
      </p:sp>
      <p:sp>
        <p:nvSpPr>
          <p:cNvPr id="3" name="Oval 2"/>
          <p:cNvSpPr/>
          <p:nvPr/>
        </p:nvSpPr>
        <p:spPr>
          <a:xfrm>
            <a:off x="3641817" y="3738527"/>
            <a:ext cx="1676400" cy="128195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Evidence</a:t>
            </a:r>
            <a:endParaRPr lang="en-GB" dirty="0"/>
          </a:p>
        </p:txBody>
      </p:sp>
      <p:sp>
        <p:nvSpPr>
          <p:cNvPr id="4" name="Rounded Rectangle 3"/>
          <p:cNvSpPr/>
          <p:nvPr/>
        </p:nvSpPr>
        <p:spPr>
          <a:xfrm>
            <a:off x="4685085" y="2898845"/>
            <a:ext cx="1581244" cy="48109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t>Types of evidence</a:t>
            </a:r>
            <a:endParaRPr lang="en-GB" sz="1400" dirty="0"/>
          </a:p>
        </p:txBody>
      </p:sp>
      <p:sp>
        <p:nvSpPr>
          <p:cNvPr id="5" name="Rounded Rectangle 4"/>
          <p:cNvSpPr/>
          <p:nvPr/>
        </p:nvSpPr>
        <p:spPr>
          <a:xfrm>
            <a:off x="6902823" y="2519291"/>
            <a:ext cx="1362635" cy="66766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latin typeface="Trebuchet MS" panose="020B0603020202020204" pitchFamily="34" charset="0"/>
              </a:rPr>
              <a:t>Hierarchy of evidence not being followed</a:t>
            </a:r>
          </a:p>
        </p:txBody>
      </p:sp>
      <p:sp>
        <p:nvSpPr>
          <p:cNvPr id="6" name="Rounded Rectangle 5"/>
          <p:cNvSpPr/>
          <p:nvPr/>
        </p:nvSpPr>
        <p:spPr>
          <a:xfrm>
            <a:off x="6357563" y="3944471"/>
            <a:ext cx="1563315" cy="55581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t>Poor quality referral letters</a:t>
            </a:r>
            <a:endParaRPr lang="en-GB" sz="1400" dirty="0"/>
          </a:p>
        </p:txBody>
      </p:sp>
      <p:sp>
        <p:nvSpPr>
          <p:cNvPr id="7" name="Rounded Rectangle 6"/>
          <p:cNvSpPr/>
          <p:nvPr/>
        </p:nvSpPr>
        <p:spPr>
          <a:xfrm>
            <a:off x="5172635" y="5219186"/>
            <a:ext cx="2411506" cy="46443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t>Out</a:t>
            </a:r>
            <a:r>
              <a:rPr lang="en-GB" sz="1400" baseline="0" dirty="0" smtClean="0"/>
              <a:t> of date documentation</a:t>
            </a:r>
            <a:endParaRPr lang="en-GB" sz="1400" dirty="0"/>
          </a:p>
        </p:txBody>
      </p:sp>
      <p:sp>
        <p:nvSpPr>
          <p:cNvPr id="8" name="Rounded Rectangle 7"/>
          <p:cNvSpPr/>
          <p:nvPr/>
        </p:nvSpPr>
        <p:spPr>
          <a:xfrm>
            <a:off x="1873624" y="5118848"/>
            <a:ext cx="2178423" cy="55581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t>Short</a:t>
            </a:r>
            <a:r>
              <a:rPr lang="en-GB" sz="1400" baseline="0" dirty="0" smtClean="0"/>
              <a:t> form birth certificate</a:t>
            </a:r>
            <a:endParaRPr lang="en-GB" sz="1400" dirty="0"/>
          </a:p>
        </p:txBody>
      </p:sp>
      <p:sp>
        <p:nvSpPr>
          <p:cNvPr id="9" name="Rounded Rectangle 8"/>
          <p:cNvSpPr/>
          <p:nvPr/>
        </p:nvSpPr>
        <p:spPr>
          <a:xfrm>
            <a:off x="1025615" y="4419984"/>
            <a:ext cx="1954306" cy="55581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t>Over</a:t>
            </a:r>
            <a:r>
              <a:rPr lang="en-GB" sz="1400" baseline="0" dirty="0" smtClean="0"/>
              <a:t> reliance on self-certification</a:t>
            </a:r>
            <a:endParaRPr lang="en-GB" sz="1400" dirty="0"/>
          </a:p>
        </p:txBody>
      </p:sp>
      <p:sp>
        <p:nvSpPr>
          <p:cNvPr id="10" name="Rounded Rectangle 9"/>
          <p:cNvSpPr/>
          <p:nvPr/>
        </p:nvSpPr>
        <p:spPr>
          <a:xfrm>
            <a:off x="3210284" y="2136432"/>
            <a:ext cx="1683525" cy="55574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t>No exit evidence of results</a:t>
            </a:r>
            <a:endParaRPr lang="en-GB" sz="1400" dirty="0"/>
          </a:p>
        </p:txBody>
      </p:sp>
      <p:cxnSp>
        <p:nvCxnSpPr>
          <p:cNvPr id="14" name="Straight Connector 13"/>
          <p:cNvCxnSpPr>
            <a:stCxn id="5" idx="2"/>
          </p:cNvCxnSpPr>
          <p:nvPr/>
        </p:nvCxnSpPr>
        <p:spPr>
          <a:xfrm flipH="1">
            <a:off x="5318217" y="3186953"/>
            <a:ext cx="2265924" cy="1035423"/>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a:stCxn id="3" idx="6"/>
          </p:cNvCxnSpPr>
          <p:nvPr/>
        </p:nvCxnSpPr>
        <p:spPr>
          <a:xfrm flipV="1">
            <a:off x="5318217" y="4342023"/>
            <a:ext cx="1041074" cy="37481"/>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172635" y="4767943"/>
            <a:ext cx="388410" cy="451243"/>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a:stCxn id="3" idx="3"/>
          </p:cNvCxnSpPr>
          <p:nvPr/>
        </p:nvCxnSpPr>
        <p:spPr>
          <a:xfrm flipH="1">
            <a:off x="3566940" y="4832742"/>
            <a:ext cx="320380" cy="307385"/>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a:stCxn id="3" idx="2"/>
            <a:endCxn id="9" idx="3"/>
          </p:cNvCxnSpPr>
          <p:nvPr/>
        </p:nvCxnSpPr>
        <p:spPr>
          <a:xfrm flipH="1">
            <a:off x="2979921" y="4379504"/>
            <a:ext cx="661896" cy="318386"/>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a:endCxn id="3" idx="1"/>
          </p:cNvCxnSpPr>
          <p:nvPr/>
        </p:nvCxnSpPr>
        <p:spPr>
          <a:xfrm>
            <a:off x="3514165" y="3428503"/>
            <a:ext cx="373155" cy="497762"/>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3" idx="7"/>
            <a:endCxn id="4" idx="2"/>
          </p:cNvCxnSpPr>
          <p:nvPr/>
        </p:nvCxnSpPr>
        <p:spPr>
          <a:xfrm flipV="1">
            <a:off x="5072714" y="3379938"/>
            <a:ext cx="402993" cy="546327"/>
          </a:xfrm>
          <a:prstGeom prst="line">
            <a:avLst/>
          </a:prstGeom>
        </p:spPr>
        <p:style>
          <a:lnRef idx="2">
            <a:schemeClr val="accent1"/>
          </a:lnRef>
          <a:fillRef idx="0">
            <a:schemeClr val="accent1"/>
          </a:fillRef>
          <a:effectRef idx="1">
            <a:schemeClr val="accent1"/>
          </a:effectRef>
          <a:fontRef idx="minor">
            <a:schemeClr val="tx1"/>
          </a:fontRef>
        </p:style>
      </p:cxnSp>
      <p:sp>
        <p:nvSpPr>
          <p:cNvPr id="30" name="Rounded Rectangle 29"/>
          <p:cNvSpPr/>
          <p:nvPr/>
        </p:nvSpPr>
        <p:spPr>
          <a:xfrm>
            <a:off x="2002768" y="2898844"/>
            <a:ext cx="1639049" cy="76079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latin typeface="Trebuchet MS" panose="020B0603020202020204" pitchFamily="34" charset="0"/>
              </a:rPr>
              <a:t>No progress reports or progress reports that do not provide enough detail</a:t>
            </a:r>
            <a:endParaRPr lang="en-GB" sz="1200" dirty="0">
              <a:latin typeface="Trebuchet MS" panose="020B0603020202020204" pitchFamily="34" charset="0"/>
            </a:endParaRPr>
          </a:p>
        </p:txBody>
      </p:sp>
      <p:cxnSp>
        <p:nvCxnSpPr>
          <p:cNvPr id="32" name="Straight Connector 31"/>
          <p:cNvCxnSpPr>
            <a:stCxn id="3" idx="0"/>
          </p:cNvCxnSpPr>
          <p:nvPr/>
        </p:nvCxnSpPr>
        <p:spPr>
          <a:xfrm flipH="1" flipV="1">
            <a:off x="4189445" y="2692176"/>
            <a:ext cx="290572" cy="1046351"/>
          </a:xfrm>
          <a:prstGeom prst="line">
            <a:avLst/>
          </a:prstGeom>
        </p:spPr>
        <p:style>
          <a:lnRef idx="2">
            <a:schemeClr val="accent1"/>
          </a:lnRef>
          <a:fillRef idx="0">
            <a:schemeClr val="accent1"/>
          </a:fillRef>
          <a:effectRef idx="1">
            <a:schemeClr val="accent1"/>
          </a:effectRef>
          <a:fontRef idx="minor">
            <a:schemeClr val="tx1"/>
          </a:fontRef>
        </p:style>
      </p:cxnSp>
      <p:sp>
        <p:nvSpPr>
          <p:cNvPr id="34" name="Rounded Rectangle 33"/>
          <p:cNvSpPr/>
          <p:nvPr/>
        </p:nvSpPr>
        <p:spPr>
          <a:xfrm>
            <a:off x="361244" y="3428503"/>
            <a:ext cx="1422400" cy="79387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latin typeface="Trebuchet MS" panose="020B0603020202020204" pitchFamily="34" charset="0"/>
              </a:rPr>
              <a:t>No needs assessment</a:t>
            </a:r>
            <a:endParaRPr lang="en-GB" sz="1400" dirty="0">
              <a:latin typeface="Trebuchet MS" panose="020B0603020202020204" pitchFamily="34" charset="0"/>
            </a:endParaRPr>
          </a:p>
        </p:txBody>
      </p:sp>
    </p:spTree>
    <p:extLst>
      <p:ext uri="{BB962C8B-B14F-4D97-AF65-F5344CB8AC3E}">
        <p14:creationId xmlns:p14="http://schemas.microsoft.com/office/powerpoint/2010/main" val="2376736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88988" y="1667798"/>
            <a:ext cx="7669212" cy="4238479"/>
          </a:xfrm>
          <a:prstGeom prst="rect">
            <a:avLst/>
          </a:prstGeom>
        </p:spPr>
        <p:txBody>
          <a:bodyPr/>
          <a:lstStyle>
            <a:lvl1pPr marL="0" indent="0" algn="ctr">
              <a:buFont typeface="Arial" panose="020B0604020202020204" pitchFamily="34" charset="0"/>
              <a:buNone/>
              <a:defRPr sz="1600" baseline="0">
                <a:solidFill>
                  <a:schemeClr val="tx2">
                    <a:lumMod val="75000"/>
                  </a:schemeClr>
                </a:solidFill>
                <a:latin typeface="Trebuchet M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GB" dirty="0" smtClean="0"/>
          </a:p>
          <a:p>
            <a:endParaRPr lang="en-GB" dirty="0" smtClean="0"/>
          </a:p>
          <a:p>
            <a:endParaRPr lang="en-GB" dirty="0" smtClean="0"/>
          </a:p>
          <a:p>
            <a:endParaRPr lang="en-GB" dirty="0" smtClean="0"/>
          </a:p>
          <a:p>
            <a:endParaRPr lang="en-GB" dirty="0" smtClean="0"/>
          </a:p>
          <a:p>
            <a:endParaRPr lang="en-GB" dirty="0" smtClean="0"/>
          </a:p>
        </p:txBody>
      </p:sp>
      <p:sp>
        <p:nvSpPr>
          <p:cNvPr id="4" name="Oval 3"/>
          <p:cNvSpPr/>
          <p:nvPr/>
        </p:nvSpPr>
        <p:spPr>
          <a:xfrm>
            <a:off x="3678796" y="3029401"/>
            <a:ext cx="1676400" cy="128195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Quality</a:t>
            </a:r>
            <a:endParaRPr lang="en-GB" dirty="0"/>
          </a:p>
        </p:txBody>
      </p:sp>
      <p:sp>
        <p:nvSpPr>
          <p:cNvPr id="5" name="Rounded Rectangle 4"/>
          <p:cNvSpPr/>
          <p:nvPr/>
        </p:nvSpPr>
        <p:spPr>
          <a:xfrm>
            <a:off x="5355196" y="2327986"/>
            <a:ext cx="1461247" cy="53788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t>Illegible</a:t>
            </a:r>
            <a:r>
              <a:rPr lang="en-GB" sz="1400" baseline="0" dirty="0" smtClean="0"/>
              <a:t> documents</a:t>
            </a:r>
            <a:endParaRPr lang="en-GB" sz="1400" dirty="0"/>
          </a:p>
        </p:txBody>
      </p:sp>
      <p:sp>
        <p:nvSpPr>
          <p:cNvPr id="6" name="Rounded Rectangle 5"/>
          <p:cNvSpPr/>
          <p:nvPr/>
        </p:nvSpPr>
        <p:spPr>
          <a:xfrm>
            <a:off x="7074000" y="3258127"/>
            <a:ext cx="1362635" cy="66766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t>Only sending partial</a:t>
            </a:r>
            <a:r>
              <a:rPr lang="en-GB" sz="1200" baseline="0" dirty="0" smtClean="0"/>
              <a:t> documents</a:t>
            </a:r>
            <a:endParaRPr lang="en-GB" sz="1200" dirty="0"/>
          </a:p>
        </p:txBody>
      </p:sp>
      <p:sp>
        <p:nvSpPr>
          <p:cNvPr id="7" name="Rounded Rectangle 6"/>
          <p:cNvSpPr/>
          <p:nvPr/>
        </p:nvSpPr>
        <p:spPr>
          <a:xfrm>
            <a:off x="6042866" y="4102412"/>
            <a:ext cx="1488142" cy="55581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t>Lack</a:t>
            </a:r>
            <a:r>
              <a:rPr lang="en-GB" sz="1400" baseline="0" dirty="0" smtClean="0"/>
              <a:t> of certification</a:t>
            </a:r>
            <a:endParaRPr lang="en-GB" sz="1400" dirty="0"/>
          </a:p>
        </p:txBody>
      </p:sp>
      <p:sp>
        <p:nvSpPr>
          <p:cNvPr id="8" name="Rounded Rectangle 7"/>
          <p:cNvSpPr/>
          <p:nvPr/>
        </p:nvSpPr>
        <p:spPr>
          <a:xfrm>
            <a:off x="5172635" y="5219186"/>
            <a:ext cx="2411506" cy="46443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t>Inconsistency of signatures across</a:t>
            </a:r>
            <a:r>
              <a:rPr lang="en-GB" sz="1400" baseline="0" dirty="0" smtClean="0"/>
              <a:t> documentation</a:t>
            </a:r>
            <a:endParaRPr lang="en-GB" sz="1400" dirty="0"/>
          </a:p>
        </p:txBody>
      </p:sp>
      <p:sp>
        <p:nvSpPr>
          <p:cNvPr id="9" name="Rounded Rectangle 8"/>
          <p:cNvSpPr/>
          <p:nvPr/>
        </p:nvSpPr>
        <p:spPr>
          <a:xfrm>
            <a:off x="1891553" y="5118847"/>
            <a:ext cx="2160494" cy="56477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t>Entry forms filled out incorrectly </a:t>
            </a:r>
            <a:endParaRPr lang="en-GB" sz="1400" dirty="0"/>
          </a:p>
        </p:txBody>
      </p:sp>
      <p:sp>
        <p:nvSpPr>
          <p:cNvPr id="10" name="Rounded Rectangle 9"/>
          <p:cNvSpPr/>
          <p:nvPr/>
        </p:nvSpPr>
        <p:spPr>
          <a:xfrm>
            <a:off x="1256739" y="4125852"/>
            <a:ext cx="1954306" cy="72839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t>Information from forms incorrectly transposed</a:t>
            </a:r>
            <a:r>
              <a:rPr lang="en-GB" sz="1200" baseline="0" dirty="0" smtClean="0"/>
              <a:t> to Annex L</a:t>
            </a:r>
            <a:endParaRPr lang="en-GB" sz="1200" dirty="0"/>
          </a:p>
        </p:txBody>
      </p:sp>
      <p:sp>
        <p:nvSpPr>
          <p:cNvPr id="11" name="Rounded Rectangle 10"/>
          <p:cNvSpPr/>
          <p:nvPr/>
        </p:nvSpPr>
        <p:spPr>
          <a:xfrm>
            <a:off x="1323743" y="2445959"/>
            <a:ext cx="1815994" cy="628295"/>
          </a:xfrm>
          <a:prstGeom prst="roundRect">
            <a:avLst>
              <a:gd name="adj" fmla="val 3151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t>All fields in Annex L are not completed</a:t>
            </a:r>
            <a:endParaRPr lang="en-GB" sz="1400" dirty="0"/>
          </a:p>
        </p:txBody>
      </p:sp>
      <p:cxnSp>
        <p:nvCxnSpPr>
          <p:cNvPr id="13" name="Straight Connector 12"/>
          <p:cNvCxnSpPr>
            <a:stCxn id="5" idx="2"/>
          </p:cNvCxnSpPr>
          <p:nvPr/>
        </p:nvCxnSpPr>
        <p:spPr>
          <a:xfrm flipH="1">
            <a:off x="5243804" y="2865868"/>
            <a:ext cx="842016" cy="482265"/>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stCxn id="4" idx="6"/>
            <a:endCxn id="6" idx="1"/>
          </p:cNvCxnSpPr>
          <p:nvPr/>
        </p:nvCxnSpPr>
        <p:spPr>
          <a:xfrm flipV="1">
            <a:off x="5355196" y="3591958"/>
            <a:ext cx="1718804" cy="7842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5355196" y="3953435"/>
            <a:ext cx="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a:endCxn id="7" idx="1"/>
          </p:cNvCxnSpPr>
          <p:nvPr/>
        </p:nvCxnSpPr>
        <p:spPr>
          <a:xfrm>
            <a:off x="5054053" y="4102412"/>
            <a:ext cx="988813" cy="277906"/>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945224" y="4231341"/>
            <a:ext cx="793103" cy="987845"/>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H="1">
            <a:off x="3582955" y="4311354"/>
            <a:ext cx="718457" cy="807493"/>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3205065" y="4083711"/>
            <a:ext cx="653301" cy="84282"/>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a:stCxn id="11" idx="3"/>
            <a:endCxn id="4" idx="1"/>
          </p:cNvCxnSpPr>
          <p:nvPr/>
        </p:nvCxnSpPr>
        <p:spPr>
          <a:xfrm>
            <a:off x="3139737" y="2760107"/>
            <a:ext cx="784562" cy="457032"/>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90194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GB" dirty="0" smtClean="0">
                <a:solidFill>
                  <a:srgbClr val="D53DBF"/>
                </a:solidFill>
              </a:rPr>
              <a:t>Further information:</a:t>
            </a:r>
          </a:p>
          <a:p>
            <a:pPr marL="457200" indent="-457200" algn="l">
              <a:buFont typeface="Arial" panose="020B0604020202020204" pitchFamily="34" charset="0"/>
              <a:buChar char="•"/>
            </a:pPr>
            <a:r>
              <a:rPr lang="en-GB" sz="2800" dirty="0" smtClean="0">
                <a:solidFill>
                  <a:schemeClr val="tx1"/>
                </a:solidFill>
              </a:rPr>
              <a:t>Section 6 of BBO guidance </a:t>
            </a:r>
          </a:p>
          <a:p>
            <a:pPr marL="457200" indent="-457200" algn="l">
              <a:buFont typeface="Arial" panose="020B0604020202020204" pitchFamily="34" charset="0"/>
              <a:buChar char="•"/>
            </a:pPr>
            <a:r>
              <a:rPr lang="en-GB" sz="2800" dirty="0" smtClean="0">
                <a:solidFill>
                  <a:schemeClr val="tx1"/>
                </a:solidFill>
              </a:rPr>
              <a:t>ESF </a:t>
            </a:r>
            <a:r>
              <a:rPr lang="en-GB" sz="2800" dirty="0">
                <a:solidFill>
                  <a:schemeClr val="tx1"/>
                </a:solidFill>
              </a:rPr>
              <a:t>Data Evidence Requirements – Eligibility and </a:t>
            </a:r>
            <a:r>
              <a:rPr lang="en-GB" sz="2800" dirty="0" smtClean="0">
                <a:solidFill>
                  <a:schemeClr val="tx1"/>
                </a:solidFill>
              </a:rPr>
              <a:t>results: </a:t>
            </a:r>
            <a:r>
              <a:rPr lang="en-GB" sz="1800" dirty="0">
                <a:solidFill>
                  <a:schemeClr val="tx1"/>
                </a:solidFill>
                <a:hlinkClick r:id="rId3"/>
              </a:rPr>
              <a:t>https://</a:t>
            </a:r>
            <a:r>
              <a:rPr lang="en-GB" sz="1800" dirty="0" smtClean="0">
                <a:solidFill>
                  <a:schemeClr val="tx1"/>
                </a:solidFill>
                <a:hlinkClick r:id="rId3"/>
              </a:rPr>
              <a:t>www.gov.uk/government/uploads/system/uploads/attachment_data/file/591548/ESF_Data_Evidence_Requirements_v2.pdf</a:t>
            </a:r>
            <a:r>
              <a:rPr lang="en-GB" sz="1800" dirty="0" smtClean="0">
                <a:solidFill>
                  <a:schemeClr val="tx1"/>
                </a:solidFill>
              </a:rPr>
              <a:t> </a:t>
            </a:r>
            <a:endParaRPr lang="en-GB" sz="1800" dirty="0">
              <a:solidFill>
                <a:schemeClr val="tx1"/>
              </a:solidFill>
            </a:endParaRPr>
          </a:p>
          <a:p>
            <a:pPr marL="457200" indent="-457200" algn="l">
              <a:buFont typeface="Arial" panose="020B0604020202020204" pitchFamily="34" charset="0"/>
              <a:buChar char="•"/>
            </a:pPr>
            <a:r>
              <a:rPr lang="en-GB" sz="2800" dirty="0">
                <a:solidFill>
                  <a:schemeClr val="tx1"/>
                </a:solidFill>
              </a:rPr>
              <a:t>Participant Eligibility </a:t>
            </a:r>
            <a:r>
              <a:rPr lang="en-GB" sz="2800" dirty="0" smtClean="0">
                <a:solidFill>
                  <a:schemeClr val="tx1"/>
                </a:solidFill>
              </a:rPr>
              <a:t>Webinar</a:t>
            </a:r>
          </a:p>
          <a:p>
            <a:pPr algn="l"/>
            <a:r>
              <a:rPr lang="en-GB" sz="1800" dirty="0">
                <a:solidFill>
                  <a:schemeClr val="tx1"/>
                </a:solidFill>
              </a:rPr>
              <a:t>	</a:t>
            </a:r>
            <a:r>
              <a:rPr lang="en-GB" sz="1800" dirty="0">
                <a:solidFill>
                  <a:schemeClr val="tx1"/>
                </a:solidFill>
                <a:hlinkClick r:id="rId4"/>
              </a:rPr>
              <a:t>https://</a:t>
            </a:r>
            <a:r>
              <a:rPr lang="en-GB" sz="1800" dirty="0" smtClean="0">
                <a:solidFill>
                  <a:schemeClr val="tx1"/>
                </a:solidFill>
                <a:hlinkClick r:id="rId4"/>
              </a:rPr>
              <a:t>www.bboesfsupport.com/participant-eligibility-webinar</a:t>
            </a:r>
            <a:r>
              <a:rPr lang="en-GB" sz="1800" dirty="0" smtClean="0">
                <a:solidFill>
                  <a:schemeClr val="tx1"/>
                </a:solidFill>
              </a:rPr>
              <a:t> </a:t>
            </a:r>
            <a:endParaRPr lang="en-GB" sz="1800" dirty="0">
              <a:solidFill>
                <a:schemeClr val="tx1"/>
              </a:solidFill>
            </a:endParaRPr>
          </a:p>
        </p:txBody>
      </p:sp>
    </p:spTree>
    <p:extLst>
      <p:ext uri="{BB962C8B-B14F-4D97-AF65-F5344CB8AC3E}">
        <p14:creationId xmlns:p14="http://schemas.microsoft.com/office/powerpoint/2010/main" val="1199461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324</TotalTime>
  <Words>1611</Words>
  <Application>Microsoft Office PowerPoint</Application>
  <PresentationFormat>On-screen Show (4:3)</PresentationFormat>
  <Paragraphs>104</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ＭＳ Ｐゴシック</vt:lpstr>
      <vt:lpstr>Arial</vt:lpstr>
      <vt:lpstr>Calibri</vt:lpstr>
      <vt:lpstr>Trebuchet MS</vt:lpstr>
      <vt:lpstr>Office Theme</vt:lpstr>
      <vt:lpstr>Building Better Opportunities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Big Lottery Fund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Robinson</dc:creator>
  <cp:lastModifiedBy>Hogg, Nicolas</cp:lastModifiedBy>
  <cp:revision>44</cp:revision>
  <cp:lastPrinted>2017-06-12T10:48:06Z</cp:lastPrinted>
  <dcterms:created xsi:type="dcterms:W3CDTF">2015-02-11T10:44:15Z</dcterms:created>
  <dcterms:modified xsi:type="dcterms:W3CDTF">2017-07-10T14:53:13Z</dcterms:modified>
</cp:coreProperties>
</file>